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91" r:id="rId15"/>
    <p:sldId id="268" r:id="rId16"/>
    <p:sldId id="269" r:id="rId17"/>
    <p:sldId id="292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5" r:id="rId33"/>
    <p:sldId id="316" r:id="rId34"/>
    <p:sldId id="320" r:id="rId35"/>
    <p:sldId id="321" r:id="rId36"/>
    <p:sldId id="322" r:id="rId37"/>
    <p:sldId id="323" r:id="rId38"/>
    <p:sldId id="331" r:id="rId39"/>
    <p:sldId id="332" r:id="rId40"/>
    <p:sldId id="333" r:id="rId41"/>
    <p:sldId id="289" r:id="rId42"/>
    <p:sldId id="290" r:id="rId43"/>
  </p:sldIdLst>
  <p:sldSz cx="9144000" cy="6858000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9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chemeClr val="bg1"/>
                </a:solidFill>
                <a:latin typeface="Caladea" panose="02000506000000020000"/>
                <a:cs typeface="Caladea" panose="0200050600000002000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chemeClr val="bg1"/>
                </a:solidFill>
                <a:latin typeface="Caladea" panose="02000506000000020000"/>
                <a:cs typeface="Caladea" panose="0200050600000002000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chemeClr val="bg1"/>
                </a:solidFill>
                <a:latin typeface="Caladea" panose="02000506000000020000"/>
                <a:cs typeface="Caladea" panose="0200050600000002000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279525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DD80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90550" y="1279525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8553450" y="0"/>
                </a:moveTo>
                <a:lnTo>
                  <a:pt x="0" y="0"/>
                </a:lnTo>
                <a:lnTo>
                  <a:pt x="0" y="228600"/>
                </a:lnTo>
                <a:lnTo>
                  <a:pt x="8553450" y="228600"/>
                </a:lnTo>
                <a:lnTo>
                  <a:pt x="8553450" y="0"/>
                </a:lnTo>
                <a:close/>
              </a:path>
            </a:pathLst>
          </a:custGeom>
          <a:solidFill>
            <a:srgbClr val="93B6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609600" y="6506310"/>
            <a:ext cx="8115300" cy="316865"/>
          </a:xfrm>
          <a:custGeom>
            <a:avLst/>
            <a:gdLst/>
            <a:ahLst/>
            <a:cxnLst/>
            <a:rect l="l" t="t" r="r" b="b"/>
            <a:pathLst>
              <a:path w="8115300" h="316865">
                <a:moveTo>
                  <a:pt x="8115300" y="0"/>
                </a:moveTo>
                <a:lnTo>
                  <a:pt x="0" y="0"/>
                </a:lnTo>
                <a:lnTo>
                  <a:pt x="0" y="316522"/>
                </a:lnTo>
                <a:lnTo>
                  <a:pt x="8115300" y="316522"/>
                </a:lnTo>
                <a:lnTo>
                  <a:pt x="8115300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609600" y="6506310"/>
            <a:ext cx="8115300" cy="316865"/>
          </a:xfrm>
          <a:custGeom>
            <a:avLst/>
            <a:gdLst/>
            <a:ahLst/>
            <a:cxnLst/>
            <a:rect l="l" t="t" r="r" b="b"/>
            <a:pathLst>
              <a:path w="8115300" h="316865">
                <a:moveTo>
                  <a:pt x="0" y="316522"/>
                </a:moveTo>
                <a:lnTo>
                  <a:pt x="8115300" y="316522"/>
                </a:lnTo>
                <a:lnTo>
                  <a:pt x="8115300" y="0"/>
                </a:lnTo>
                <a:lnTo>
                  <a:pt x="0" y="0"/>
                </a:lnTo>
                <a:lnTo>
                  <a:pt x="0" y="316522"/>
                </a:lnTo>
                <a:close/>
              </a:path>
            </a:pathLst>
          </a:custGeom>
          <a:ln w="127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279525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DD80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90550" y="1279525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8553450" y="0"/>
                </a:moveTo>
                <a:lnTo>
                  <a:pt x="0" y="0"/>
                </a:lnTo>
                <a:lnTo>
                  <a:pt x="0" y="228600"/>
                </a:lnTo>
                <a:lnTo>
                  <a:pt x="8553450" y="228600"/>
                </a:lnTo>
                <a:lnTo>
                  <a:pt x="8553450" y="0"/>
                </a:lnTo>
                <a:close/>
              </a:path>
            </a:pathLst>
          </a:custGeom>
          <a:solidFill>
            <a:srgbClr val="93B6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0504" y="1398219"/>
            <a:ext cx="8482990" cy="1214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1" i="0">
                <a:solidFill>
                  <a:schemeClr val="bg1"/>
                </a:solidFill>
                <a:latin typeface="Caladea" panose="02000506000000020000"/>
                <a:cs typeface="Caladea" panose="0200050600000002000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2923" y="1197271"/>
            <a:ext cx="8798153" cy="1736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8600" y="6539704"/>
            <a:ext cx="3801109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jpe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5.jpeg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6.jpeg"/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9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0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27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1.wmf"/><Relationship Id="rId1" Type="http://schemas.openxmlformats.org/officeDocument/2006/relationships/oleObject" Target="../embeddings/oleObject3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63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62.wmf"/><Relationship Id="rId1" Type="http://schemas.openxmlformats.org/officeDocument/2006/relationships/oleObject" Target="../embeddings/oleObject4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5.wmf"/><Relationship Id="rId1" Type="http://schemas.openxmlformats.org/officeDocument/2006/relationships/oleObject" Target="../embeddings/oleObject7.bin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7.wmf"/><Relationship Id="rId2" Type="http://schemas.openxmlformats.org/officeDocument/2006/relationships/oleObject" Target="../embeddings/oleObject8.bin"/><Relationship Id="rId1" Type="http://schemas.openxmlformats.org/officeDocument/2006/relationships/image" Target="../media/image66.jpe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9.bin"/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image" Target="../media/image68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970905"/>
          </a:xfrm>
          <a:custGeom>
            <a:avLst/>
            <a:gdLst/>
            <a:ahLst/>
            <a:cxnLst/>
            <a:rect l="l" t="t" r="r" b="b"/>
            <a:pathLst>
              <a:path w="9144000" h="5970905">
                <a:moveTo>
                  <a:pt x="0" y="5970587"/>
                </a:moveTo>
                <a:lnTo>
                  <a:pt x="9144000" y="5970587"/>
                </a:lnTo>
                <a:lnTo>
                  <a:pt x="9144000" y="0"/>
                </a:lnTo>
                <a:lnTo>
                  <a:pt x="0" y="0"/>
                </a:lnTo>
                <a:lnTo>
                  <a:pt x="0" y="5970587"/>
                </a:lnTo>
                <a:close/>
              </a:path>
            </a:pathLst>
          </a:custGeom>
          <a:solidFill>
            <a:srgbClr val="775F5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5970587"/>
            <a:ext cx="9144000" cy="887730"/>
            <a:chOff x="0" y="5970587"/>
            <a:chExt cx="9144000" cy="887730"/>
          </a:xfrm>
        </p:grpSpPr>
        <p:sp>
          <p:nvSpPr>
            <p:cNvPr id="4" name="object 4"/>
            <p:cNvSpPr/>
            <p:nvPr/>
          </p:nvSpPr>
          <p:spPr>
            <a:xfrm>
              <a:off x="0" y="5970587"/>
              <a:ext cx="9144000" cy="887730"/>
            </a:xfrm>
            <a:custGeom>
              <a:avLst/>
              <a:gdLst/>
              <a:ahLst/>
              <a:cxnLst/>
              <a:rect l="l" t="t" r="r" b="b"/>
              <a:pathLst>
                <a:path w="9144000" h="887729">
                  <a:moveTo>
                    <a:pt x="9144000" y="0"/>
                  </a:moveTo>
                  <a:lnTo>
                    <a:pt x="0" y="0"/>
                  </a:lnTo>
                  <a:lnTo>
                    <a:pt x="0" y="887412"/>
                  </a:lnTo>
                  <a:lnTo>
                    <a:pt x="9144000" y="88741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053149"/>
              <a:ext cx="2240280" cy="713105"/>
            </a:xfrm>
            <a:custGeom>
              <a:avLst/>
              <a:gdLst/>
              <a:ahLst/>
              <a:cxnLst/>
              <a:rect l="l" t="t" r="r" b="b"/>
              <a:pathLst>
                <a:path w="2240280" h="713104">
                  <a:moveTo>
                    <a:pt x="2240026" y="0"/>
                  </a:moveTo>
                  <a:lnTo>
                    <a:pt x="0" y="0"/>
                  </a:lnTo>
                  <a:lnTo>
                    <a:pt x="0" y="712787"/>
                  </a:lnTo>
                  <a:lnTo>
                    <a:pt x="2240026" y="712787"/>
                  </a:lnTo>
                  <a:lnTo>
                    <a:pt x="2240026" y="0"/>
                  </a:lnTo>
                  <a:close/>
                </a:path>
              </a:pathLst>
            </a:custGeom>
            <a:solidFill>
              <a:srgbClr val="DD80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59025" y="6043624"/>
              <a:ext cx="6784975" cy="714375"/>
            </a:xfrm>
            <a:custGeom>
              <a:avLst/>
              <a:gdLst/>
              <a:ahLst/>
              <a:cxnLst/>
              <a:rect l="l" t="t" r="r" b="b"/>
              <a:pathLst>
                <a:path w="6784975" h="714375">
                  <a:moveTo>
                    <a:pt x="6784975" y="0"/>
                  </a:moveTo>
                  <a:lnTo>
                    <a:pt x="0" y="0"/>
                  </a:lnTo>
                  <a:lnTo>
                    <a:pt x="0" y="714375"/>
                  </a:lnTo>
                  <a:lnTo>
                    <a:pt x="6784975" y="714375"/>
                  </a:lnTo>
                  <a:lnTo>
                    <a:pt x="6784975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043432" y="521970"/>
            <a:ext cx="713359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Data </a:t>
            </a:r>
            <a:r>
              <a:rPr sz="2900" b="1" spc="-10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Structures </a:t>
            </a:r>
            <a:r>
              <a:rPr sz="2900" b="1" spc="-5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and Algorithms</a:t>
            </a:r>
            <a:r>
              <a:rPr sz="2900" b="1" spc="-35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 </a:t>
            </a:r>
            <a:r>
              <a:rPr sz="2900" b="1" spc="-5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(CS-2001)</a:t>
            </a:r>
            <a:endParaRPr sz="29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2720" marR="5080" indent="-262509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KALINGA </a:t>
            </a:r>
            <a:r>
              <a:rPr spc="-10" dirty="0"/>
              <a:t>INSTITUTE </a:t>
            </a:r>
            <a:r>
              <a:rPr dirty="0"/>
              <a:t>OF </a:t>
            </a:r>
            <a:r>
              <a:rPr spc="-10" dirty="0"/>
              <a:t>INDUSTRIAL  </a:t>
            </a:r>
            <a:r>
              <a:rPr spc="-25" dirty="0"/>
              <a:t>TECHNOLOGY</a:t>
            </a:r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973327" y="3311397"/>
            <a:ext cx="732599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b="1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School </a:t>
            </a:r>
            <a:r>
              <a:rPr sz="3900" b="1" spc="-5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of </a:t>
            </a:r>
            <a:r>
              <a:rPr sz="3900" b="1" spc="-15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Computer</a:t>
            </a:r>
            <a:r>
              <a:rPr sz="3900" b="1" spc="10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 </a:t>
            </a:r>
            <a:r>
              <a:rPr sz="3900" b="1" spc="-5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Engineering</a:t>
            </a:r>
            <a:endParaRPr sz="39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3800" y="4267136"/>
            <a:ext cx="1943100" cy="136740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41172" y="6135115"/>
            <a:ext cx="14535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spc="2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4</a:t>
            </a:r>
            <a:r>
              <a:rPr sz="3200" b="1" i="1" spc="-18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i="1" spc="8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Credit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6775" y="5676696"/>
            <a:ext cx="83997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5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Strictly</a:t>
            </a:r>
            <a:r>
              <a:rPr sz="1300" b="1" spc="20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for</a:t>
            </a:r>
            <a:r>
              <a:rPr sz="1300" b="1" spc="25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internal</a:t>
            </a:r>
            <a:r>
              <a:rPr sz="1300" b="1" spc="45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circulation</a:t>
            </a:r>
            <a:r>
              <a:rPr sz="1300" b="1" spc="65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(within</a:t>
            </a:r>
            <a:r>
              <a:rPr sz="1300" b="1" spc="45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KIIT)</a:t>
            </a:r>
            <a:r>
              <a:rPr sz="1300" b="1" spc="-10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and</a:t>
            </a:r>
            <a:r>
              <a:rPr sz="1300" b="1" spc="25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reference</a:t>
            </a:r>
            <a:r>
              <a:rPr sz="1300" b="1" spc="45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 </a:t>
            </a:r>
            <a:r>
              <a:rPr sz="1300" b="1" spc="-40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only.</a:t>
            </a:r>
            <a:r>
              <a:rPr sz="1300" b="1" spc="35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Not</a:t>
            </a:r>
            <a:r>
              <a:rPr sz="1300" b="1" spc="30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for</a:t>
            </a:r>
            <a:r>
              <a:rPr sz="1300" b="1" spc="30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outside</a:t>
            </a:r>
            <a:r>
              <a:rPr sz="1300" b="1" spc="30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circulation</a:t>
            </a:r>
            <a:r>
              <a:rPr sz="1300" b="1" spc="60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without</a:t>
            </a:r>
            <a:r>
              <a:rPr sz="1300" b="1" spc="50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Caladea" panose="02000506000000020000"/>
                <a:cs typeface="Caladea" panose="02000506000000020000"/>
              </a:rPr>
              <a:t>permission</a:t>
            </a:r>
            <a:endParaRPr sz="13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15790" y="6105550"/>
            <a:ext cx="23241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i="1" spc="9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Lecture</a:t>
            </a:r>
            <a:r>
              <a:rPr sz="3200" b="1" i="1" spc="-16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i="1" spc="9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Note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45973"/>
            <a:ext cx="652399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85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Graph </a:t>
            </a:r>
            <a:r>
              <a:rPr sz="4300" spc="-290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Terminology</a:t>
            </a:r>
            <a:r>
              <a:rPr sz="4300" spc="45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4300" spc="-360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cont…</a:t>
            </a:r>
            <a:endParaRPr sz="43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596644" y="1600961"/>
            <a:ext cx="5872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adea" panose="02000506000000020000"/>
                <a:cs typeface="Caladea" panose="02000506000000020000"/>
              </a:rPr>
              <a:t>Weighted </a:t>
            </a:r>
            <a:r>
              <a:rPr sz="1800" b="1" spc="-10" dirty="0">
                <a:latin typeface="Caladea" panose="02000506000000020000"/>
                <a:cs typeface="Caladea" panose="02000506000000020000"/>
              </a:rPr>
              <a:t>graph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: </a:t>
            </a:r>
            <a:r>
              <a:rPr sz="1800" dirty="0">
                <a:latin typeface="Caladea" panose="02000506000000020000"/>
                <a:cs typeface="Caladea" panose="02000506000000020000"/>
              </a:rPr>
              <a:t>a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graph </a:t>
            </a:r>
            <a:r>
              <a:rPr sz="1800" dirty="0">
                <a:latin typeface="Caladea" panose="02000506000000020000"/>
                <a:cs typeface="Caladea" panose="02000506000000020000"/>
              </a:rPr>
              <a:t>in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which each edge carries </a:t>
            </a:r>
            <a:r>
              <a:rPr sz="1800" dirty="0">
                <a:latin typeface="Caladea" panose="02000506000000020000"/>
                <a:cs typeface="Caladea" panose="02000506000000020000"/>
              </a:rPr>
              <a:t>a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value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923" y="1265682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10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71600" y="2124075"/>
            <a:ext cx="6400800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45973"/>
            <a:ext cx="652399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85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Graph </a:t>
            </a:r>
            <a:r>
              <a:rPr sz="4300" spc="-290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Terminology</a:t>
            </a:r>
            <a:r>
              <a:rPr sz="4300" spc="45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4300" spc="-360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cont…</a:t>
            </a:r>
            <a:endParaRPr sz="43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54939" y="1600961"/>
            <a:ext cx="5580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835" indent="-318770">
              <a:lnSpc>
                <a:spcPct val="100000"/>
              </a:lnSpc>
              <a:spcBef>
                <a:spcPts val="100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0835" algn="l"/>
                <a:tab pos="331470" algn="l"/>
              </a:tabLst>
            </a:pPr>
            <a:r>
              <a:rPr sz="1800" b="1" spc="-10" dirty="0">
                <a:latin typeface="Caladea" panose="02000506000000020000"/>
                <a:cs typeface="Caladea" panose="02000506000000020000"/>
              </a:rPr>
              <a:t>Directed </a:t>
            </a:r>
            <a:r>
              <a:rPr sz="1800" b="1" spc="-15" dirty="0">
                <a:latin typeface="Caladea" panose="02000506000000020000"/>
                <a:cs typeface="Caladea" panose="02000506000000020000"/>
              </a:rPr>
              <a:t>Acyclic </a:t>
            </a:r>
            <a:r>
              <a:rPr sz="1800" b="1" spc="-10" dirty="0">
                <a:latin typeface="Caladea" panose="02000506000000020000"/>
                <a:cs typeface="Caladea" panose="02000506000000020000"/>
              </a:rPr>
              <a:t>graph: </a:t>
            </a:r>
            <a:r>
              <a:rPr sz="1800" dirty="0">
                <a:latin typeface="Caladea" panose="02000506000000020000"/>
                <a:cs typeface="Caladea" panose="02000506000000020000"/>
              </a:rPr>
              <a:t>a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direct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graph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with no</a:t>
            </a:r>
            <a:r>
              <a:rPr sz="1800" spc="5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cycles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71775" y="2061591"/>
            <a:ext cx="2581275" cy="1438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4939" y="3603689"/>
            <a:ext cx="8760460" cy="68453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30835" indent="-318770">
              <a:lnSpc>
                <a:spcPct val="100000"/>
              </a:lnSpc>
              <a:spcBef>
                <a:spcPts val="535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0835" algn="l"/>
                <a:tab pos="331470" algn="l"/>
              </a:tabLst>
            </a:pPr>
            <a:r>
              <a:rPr sz="1800" b="1" spc="-5" dirty="0">
                <a:latin typeface="Caladea" panose="02000506000000020000"/>
                <a:cs typeface="Caladea" panose="02000506000000020000"/>
              </a:rPr>
              <a:t>Bi-connected</a:t>
            </a:r>
            <a:r>
              <a:rPr sz="1800" b="1" spc="13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b="1" spc="-10" dirty="0">
                <a:latin typeface="Caladea" panose="02000506000000020000"/>
                <a:cs typeface="Caladea" panose="02000506000000020000"/>
              </a:rPr>
              <a:t>graph:</a:t>
            </a:r>
            <a:r>
              <a:rPr sz="1800" b="1" spc="14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dirty="0">
                <a:latin typeface="Caladea" panose="02000506000000020000"/>
                <a:cs typeface="Caladea" panose="02000506000000020000"/>
              </a:rPr>
              <a:t>It</a:t>
            </a:r>
            <a:r>
              <a:rPr sz="1800" spc="15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dirty="0">
                <a:latin typeface="Caladea" panose="02000506000000020000"/>
                <a:cs typeface="Caladea" panose="02000506000000020000"/>
              </a:rPr>
              <a:t>is</a:t>
            </a:r>
            <a:r>
              <a:rPr sz="1800" spc="13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dirty="0">
                <a:latin typeface="Caladea" panose="02000506000000020000"/>
                <a:cs typeface="Caladea" panose="02000506000000020000"/>
              </a:rPr>
              <a:t>a</a:t>
            </a:r>
            <a:r>
              <a:rPr sz="1800" spc="14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connected</a:t>
            </a:r>
            <a:r>
              <a:rPr sz="1800" spc="14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graph</a:t>
            </a:r>
            <a:r>
              <a:rPr sz="1800" spc="15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which</a:t>
            </a:r>
            <a:r>
              <a:rPr sz="1800" spc="14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cannot</a:t>
            </a:r>
            <a:r>
              <a:rPr sz="1800" spc="14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be</a:t>
            </a:r>
            <a:r>
              <a:rPr sz="1800" spc="14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broken</a:t>
            </a:r>
            <a:r>
              <a:rPr sz="1800" spc="14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down</a:t>
            </a:r>
            <a:r>
              <a:rPr sz="1800" spc="15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into</a:t>
            </a:r>
            <a:r>
              <a:rPr sz="1800" spc="15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20" dirty="0">
                <a:latin typeface="Caladea" panose="02000506000000020000"/>
                <a:cs typeface="Caladea" panose="02000506000000020000"/>
              </a:rPr>
              <a:t>any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 marL="330835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latin typeface="Caladea" panose="02000506000000020000"/>
                <a:cs typeface="Caladea" panose="02000506000000020000"/>
              </a:rPr>
              <a:t>further pieces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by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deletion of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any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single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vertex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and </a:t>
            </a:r>
            <a:r>
              <a:rPr sz="1800" dirty="0">
                <a:latin typeface="Caladea" panose="02000506000000020000"/>
                <a:cs typeface="Caladea" panose="02000506000000020000"/>
              </a:rPr>
              <a:t>incident</a:t>
            </a:r>
            <a:r>
              <a:rPr sz="1800" spc="4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edges.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7225" y="4506379"/>
            <a:ext cx="2247900" cy="1809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05475" y="4702175"/>
            <a:ext cx="2781300" cy="1390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72923" y="1265682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11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405" y="392633"/>
            <a:ext cx="75577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000000"/>
                </a:solidFill>
              </a:rPr>
              <a:t>Representing </a:t>
            </a:r>
            <a:r>
              <a:rPr sz="4000" spc="-20" dirty="0">
                <a:solidFill>
                  <a:srgbClr val="000000"/>
                </a:solidFill>
              </a:rPr>
              <a:t>Graphs </a:t>
            </a:r>
            <a:r>
              <a:rPr sz="4000" spc="-5" dirty="0">
                <a:solidFill>
                  <a:srgbClr val="000000"/>
                </a:solidFill>
              </a:rPr>
              <a:t>in</a:t>
            </a:r>
            <a:r>
              <a:rPr sz="4000" spc="25" dirty="0">
                <a:solidFill>
                  <a:srgbClr val="000000"/>
                </a:solidFill>
              </a:rPr>
              <a:t> </a:t>
            </a:r>
            <a:r>
              <a:rPr sz="4000" spc="-10" dirty="0">
                <a:solidFill>
                  <a:srgbClr val="000000"/>
                </a:solidFill>
              </a:rPr>
              <a:t>Memory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38176" y="1528952"/>
            <a:ext cx="8834755" cy="101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1800" spc="-5" dirty="0">
                <a:latin typeface="Caladea" panose="02000506000000020000"/>
                <a:cs typeface="Caladea" panose="02000506000000020000"/>
              </a:rPr>
              <a:t>Let </a:t>
            </a:r>
            <a:r>
              <a:rPr sz="1800" b="1" dirty="0">
                <a:latin typeface="Caladea" panose="02000506000000020000"/>
                <a:cs typeface="Caladea" panose="02000506000000020000"/>
              </a:rPr>
              <a:t>G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be the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graph. There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are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2 </a:t>
            </a:r>
            <a:r>
              <a:rPr sz="1800" spc="-25" dirty="0">
                <a:latin typeface="Caladea" panose="02000506000000020000"/>
                <a:cs typeface="Caladea" panose="02000506000000020000"/>
              </a:rPr>
              <a:t>ways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of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representing </a:t>
            </a:r>
            <a:r>
              <a:rPr sz="1800" dirty="0">
                <a:latin typeface="Caladea" panose="02000506000000020000"/>
                <a:cs typeface="Caladea" panose="02000506000000020000"/>
              </a:rPr>
              <a:t>it in </a:t>
            </a:r>
            <a:r>
              <a:rPr sz="1800" spc="-25" dirty="0">
                <a:latin typeface="Caladea" panose="02000506000000020000"/>
                <a:cs typeface="Caladea" panose="02000506000000020000"/>
              </a:rPr>
              <a:t>memory.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 first </a:t>
            </a:r>
            <a:r>
              <a:rPr sz="1800" spc="-30" dirty="0">
                <a:latin typeface="Caladea" panose="02000506000000020000"/>
                <a:cs typeface="Caladea" panose="02000506000000020000"/>
              </a:rPr>
              <a:t>way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is </a:t>
            </a:r>
            <a:r>
              <a:rPr sz="1800" dirty="0">
                <a:latin typeface="Caladea" panose="02000506000000020000"/>
                <a:cs typeface="Caladea" panose="02000506000000020000"/>
              </a:rPr>
              <a:t>called 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 </a:t>
            </a:r>
            <a:r>
              <a:rPr sz="1800" b="1" spc="-5" dirty="0">
                <a:latin typeface="Caladea" panose="02000506000000020000"/>
                <a:cs typeface="Caladea" panose="02000506000000020000"/>
              </a:rPr>
              <a:t>link </a:t>
            </a:r>
            <a:r>
              <a:rPr sz="1800" b="1" spc="-10" dirty="0">
                <a:latin typeface="Caladea" panose="02000506000000020000"/>
                <a:cs typeface="Caladea" panose="02000506000000020000"/>
              </a:rPr>
              <a:t>representation </a:t>
            </a:r>
            <a:r>
              <a:rPr sz="1800" b="1" spc="-5" dirty="0">
                <a:latin typeface="Caladea" panose="02000506000000020000"/>
                <a:cs typeface="Caladea" panose="02000506000000020000"/>
              </a:rPr>
              <a:t>of </a:t>
            </a:r>
            <a:r>
              <a:rPr sz="1800" b="1" dirty="0">
                <a:latin typeface="Caladea" panose="02000506000000020000"/>
                <a:cs typeface="Caladea" panose="02000506000000020000"/>
              </a:rPr>
              <a:t>G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and the second </a:t>
            </a:r>
            <a:r>
              <a:rPr sz="1800" spc="-30" dirty="0">
                <a:latin typeface="Caladea" panose="02000506000000020000"/>
                <a:cs typeface="Caladea" panose="02000506000000020000"/>
              </a:rPr>
              <a:t>way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which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uses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arrays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is </a:t>
            </a:r>
            <a:r>
              <a:rPr sz="1800" dirty="0">
                <a:latin typeface="Caladea" panose="02000506000000020000"/>
                <a:cs typeface="Caladea" panose="02000506000000020000"/>
              </a:rPr>
              <a:t>called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  </a:t>
            </a:r>
            <a:r>
              <a:rPr sz="1800" b="1" spc="-5" dirty="0">
                <a:latin typeface="Caladea" panose="02000506000000020000"/>
                <a:cs typeface="Caladea" panose="02000506000000020000"/>
              </a:rPr>
              <a:t>sequential </a:t>
            </a:r>
            <a:r>
              <a:rPr sz="1800" b="1" spc="-10" dirty="0">
                <a:latin typeface="Caladea" panose="02000506000000020000"/>
                <a:cs typeface="Caladea" panose="02000506000000020000"/>
              </a:rPr>
              <a:t>representation </a:t>
            </a:r>
            <a:r>
              <a:rPr sz="1800" b="1" spc="-5" dirty="0">
                <a:latin typeface="Caladea" panose="02000506000000020000"/>
                <a:cs typeface="Caladea" panose="02000506000000020000"/>
              </a:rPr>
              <a:t>of</a:t>
            </a:r>
            <a:r>
              <a:rPr sz="1800" b="1" spc="-6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b="1" dirty="0">
                <a:latin typeface="Caladea" panose="02000506000000020000"/>
                <a:cs typeface="Caladea" panose="02000506000000020000"/>
              </a:rPr>
              <a:t>G</a:t>
            </a:r>
            <a:r>
              <a:rPr sz="1800" dirty="0">
                <a:latin typeface="Caladea" panose="02000506000000020000"/>
                <a:cs typeface="Caladea" panose="02000506000000020000"/>
              </a:rPr>
              <a:t>.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400" y="2560180"/>
            <a:ext cx="8763000" cy="369570"/>
          </a:xfrm>
          <a:prstGeom prst="rect">
            <a:avLst/>
          </a:prstGeom>
          <a:solidFill>
            <a:srgbClr val="DD8046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i="1" spc="-1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Sequential </a:t>
            </a:r>
            <a:r>
              <a:rPr sz="1800" i="1" spc="-1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Representation </a:t>
            </a:r>
            <a:r>
              <a:rPr sz="1800" i="1" spc="-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(Array</a:t>
            </a:r>
            <a:r>
              <a:rPr sz="1800" i="1" spc="2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i="1" spc="-1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based)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169" y="2917951"/>
            <a:ext cx="6362700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30835" indent="-318770">
              <a:lnSpc>
                <a:spcPct val="100000"/>
              </a:lnSpc>
              <a:spcBef>
                <a:spcPts val="530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0835" algn="l"/>
                <a:tab pos="331470" algn="l"/>
              </a:tabLst>
            </a:pPr>
            <a:r>
              <a:rPr sz="1800" dirty="0">
                <a:latin typeface="Caladea" panose="02000506000000020000"/>
                <a:cs typeface="Caladea" panose="02000506000000020000"/>
              </a:rPr>
              <a:t>A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1D </a:t>
            </a:r>
            <a:r>
              <a:rPr sz="1800" spc="-20" dirty="0">
                <a:latin typeface="Caladea" panose="02000506000000020000"/>
                <a:cs typeface="Caladea" panose="02000506000000020000"/>
              </a:rPr>
              <a:t>array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is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used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to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represent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</a:t>
            </a:r>
            <a:r>
              <a:rPr sz="1800" spc="7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vertices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 marL="330835" indent="-318770">
              <a:lnSpc>
                <a:spcPct val="100000"/>
              </a:lnSpc>
              <a:spcBef>
                <a:spcPts val="435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0835" algn="l"/>
                <a:tab pos="331470" algn="l"/>
              </a:tabLst>
            </a:pPr>
            <a:r>
              <a:rPr sz="1800" dirty="0">
                <a:latin typeface="Caladea" panose="02000506000000020000"/>
                <a:cs typeface="Caladea" panose="02000506000000020000"/>
              </a:rPr>
              <a:t>A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2D </a:t>
            </a:r>
            <a:r>
              <a:rPr sz="1800" spc="-20" dirty="0">
                <a:latin typeface="Caladea" panose="02000506000000020000"/>
                <a:cs typeface="Caladea" panose="02000506000000020000"/>
              </a:rPr>
              <a:t>array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(</a:t>
            </a:r>
            <a:r>
              <a:rPr sz="1800" b="1" spc="-5" dirty="0">
                <a:latin typeface="Caladea" panose="02000506000000020000"/>
                <a:cs typeface="Caladea" panose="02000506000000020000"/>
              </a:rPr>
              <a:t>adjacency matrix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) is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used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to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represent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</a:t>
            </a:r>
            <a:r>
              <a:rPr sz="1800" spc="10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edges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2923" y="1265682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12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350" y="3633457"/>
            <a:ext cx="3409950" cy="278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76650" y="3635222"/>
            <a:ext cx="5334000" cy="278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239" y="141554"/>
            <a:ext cx="8482990" cy="1214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85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Graph </a:t>
            </a:r>
            <a:r>
              <a:rPr sz="4300" spc="-290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Terminology</a:t>
            </a:r>
            <a:r>
              <a:rPr sz="4300" spc="45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4300" spc="-360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cont…</a:t>
            </a:r>
            <a:endParaRPr sz="43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72923" y="1265682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11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  <p:pic>
        <p:nvPicPr>
          <p:cNvPr id="14" name="Content Placeholder 13" descr="adj-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733675"/>
            <a:ext cx="3977640" cy="2212340"/>
          </a:xfrm>
          <a:prstGeom prst="rect">
            <a:avLst/>
          </a:prstGeom>
        </p:spPr>
      </p:pic>
      <p:pic>
        <p:nvPicPr>
          <p:cNvPr id="16" name="Content Placeholder 15" descr="adj-2"/>
          <p:cNvPicPr>
            <a:picLocks noChangeAspect="1"/>
          </p:cNvPicPr>
          <p:nvPr>
            <p:ph sz="half" idx="3"/>
          </p:nvPr>
        </p:nvPicPr>
        <p:blipFill>
          <a:blip r:embed="rId3"/>
          <a:stretch>
            <a:fillRect/>
          </a:stretch>
        </p:blipFill>
        <p:spPr>
          <a:xfrm>
            <a:off x="4709160" y="2709545"/>
            <a:ext cx="397764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405" y="392633"/>
            <a:ext cx="25971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0000"/>
                </a:solidFill>
              </a:rPr>
              <a:t>Class</a:t>
            </a:r>
            <a:r>
              <a:rPr sz="4000" spc="-90" dirty="0">
                <a:solidFill>
                  <a:srgbClr val="000000"/>
                </a:solidFill>
              </a:rPr>
              <a:t> </a:t>
            </a:r>
            <a:r>
              <a:rPr sz="4000" spc="-75" dirty="0">
                <a:solidFill>
                  <a:srgbClr val="000000"/>
                </a:solidFill>
              </a:rPr>
              <a:t>Work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95808" y="1528952"/>
            <a:ext cx="4169410" cy="101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1800" spc="-5" dirty="0">
                <a:latin typeface="Caladea" panose="02000506000000020000"/>
                <a:cs typeface="Caladea" panose="02000506000000020000"/>
              </a:rPr>
              <a:t>Let </a:t>
            </a:r>
            <a:r>
              <a:rPr sz="1800" b="1" dirty="0">
                <a:latin typeface="Caladea" panose="02000506000000020000"/>
                <a:cs typeface="Caladea" panose="02000506000000020000"/>
              </a:rPr>
              <a:t>G</a:t>
            </a:r>
            <a:r>
              <a:rPr sz="1800" b="1" spc="39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be the </a:t>
            </a:r>
            <a:r>
              <a:rPr sz="1800" b="1" spc="-20" dirty="0">
                <a:latin typeface="Caladea" panose="02000506000000020000"/>
                <a:cs typeface="Caladea" panose="02000506000000020000"/>
              </a:rPr>
              <a:t>unweighted </a:t>
            </a:r>
            <a:r>
              <a:rPr sz="1800" b="1" spc="-10" dirty="0">
                <a:latin typeface="Caladea" panose="02000506000000020000"/>
                <a:cs typeface="Caladea" panose="02000506000000020000"/>
              </a:rPr>
              <a:t>undirected 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graph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with 5 vertices.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Represent </a:t>
            </a:r>
            <a:r>
              <a:rPr sz="1800" dirty="0">
                <a:latin typeface="Caladea" panose="02000506000000020000"/>
                <a:cs typeface="Caladea" panose="02000506000000020000"/>
              </a:rPr>
              <a:t>it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using  Adjacency</a:t>
            </a:r>
            <a:r>
              <a:rPr sz="1800" spc="-3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Matrix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923" y="1265682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13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08773" y="187657"/>
            <a:ext cx="1029546" cy="1012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608957" y="1529333"/>
            <a:ext cx="4152900" cy="101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1800" spc="-5" dirty="0">
                <a:latin typeface="Caladea" panose="02000506000000020000"/>
                <a:cs typeface="Caladea" panose="02000506000000020000"/>
              </a:rPr>
              <a:t>Let </a:t>
            </a:r>
            <a:r>
              <a:rPr sz="1800" b="1" spc="-185" dirty="0">
                <a:latin typeface="Georgia" panose="02040502050405020303"/>
                <a:cs typeface="Georgia" panose="02040502050405020303"/>
              </a:rPr>
              <a:t>G’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be the </a:t>
            </a:r>
            <a:r>
              <a:rPr sz="1800" b="1" spc="-15" dirty="0">
                <a:latin typeface="Caladea" panose="02000506000000020000"/>
                <a:cs typeface="Caladea" panose="02000506000000020000"/>
              </a:rPr>
              <a:t>unweighted directed graph 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with 5 vertices.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Represent </a:t>
            </a:r>
            <a:r>
              <a:rPr sz="1800" dirty="0">
                <a:latin typeface="Caladea" panose="02000506000000020000"/>
                <a:cs typeface="Caladea" panose="02000506000000020000"/>
              </a:rPr>
              <a:t>it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using  Adjacency</a:t>
            </a:r>
            <a:r>
              <a:rPr sz="1800" spc="-2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Matrix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86300" y="2714625"/>
            <a:ext cx="3876675" cy="236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2725" y="2698750"/>
            <a:ext cx="3829050" cy="2143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435728" y="1600961"/>
            <a:ext cx="1905" cy="4725035"/>
          </a:xfrm>
          <a:custGeom>
            <a:avLst/>
            <a:gdLst/>
            <a:ahLst/>
            <a:cxnLst/>
            <a:rect l="l" t="t" r="r" b="b"/>
            <a:pathLst>
              <a:path w="1904" h="4725035">
                <a:moveTo>
                  <a:pt x="1650" y="0"/>
                </a:moveTo>
                <a:lnTo>
                  <a:pt x="0" y="4724425"/>
                </a:lnTo>
              </a:path>
            </a:pathLst>
          </a:custGeom>
          <a:ln w="19050">
            <a:solidFill>
              <a:srgbClr val="93B6D2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405" y="392633"/>
            <a:ext cx="7461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000000"/>
                </a:solidFill>
              </a:rPr>
              <a:t>Linked </a:t>
            </a:r>
            <a:r>
              <a:rPr sz="4000" spc="-10" dirty="0">
                <a:solidFill>
                  <a:srgbClr val="000000"/>
                </a:solidFill>
              </a:rPr>
              <a:t>Representation </a:t>
            </a:r>
            <a:r>
              <a:rPr sz="4000" spc="-5" dirty="0">
                <a:solidFill>
                  <a:srgbClr val="000000"/>
                </a:solidFill>
              </a:rPr>
              <a:t>of</a:t>
            </a:r>
            <a:r>
              <a:rPr sz="4000" spc="-65" dirty="0">
                <a:solidFill>
                  <a:srgbClr val="000000"/>
                </a:solidFill>
              </a:rPr>
              <a:t> </a:t>
            </a:r>
            <a:r>
              <a:rPr sz="4000" spc="-20" dirty="0">
                <a:solidFill>
                  <a:srgbClr val="000000"/>
                </a:solidFill>
              </a:rPr>
              <a:t>Graph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63169" y="1520697"/>
            <a:ext cx="8757920" cy="10134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30835" indent="-318770">
              <a:lnSpc>
                <a:spcPct val="100000"/>
              </a:lnSpc>
              <a:spcBef>
                <a:spcPts val="530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0835" algn="l"/>
                <a:tab pos="331470" algn="l"/>
              </a:tabLst>
            </a:pPr>
            <a:r>
              <a:rPr sz="1800" dirty="0">
                <a:latin typeface="Caladea" panose="02000506000000020000"/>
                <a:cs typeface="Caladea" panose="02000506000000020000"/>
              </a:rPr>
              <a:t>A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1D </a:t>
            </a:r>
            <a:r>
              <a:rPr sz="1800" spc="-20" dirty="0">
                <a:latin typeface="Caladea" panose="02000506000000020000"/>
                <a:cs typeface="Caladea" panose="02000506000000020000"/>
              </a:rPr>
              <a:t>array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is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used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to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represent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</a:t>
            </a:r>
            <a:r>
              <a:rPr sz="1800" spc="8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vertices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 marL="330835" marR="5080" indent="-318770">
              <a:lnSpc>
                <a:spcPct val="120000"/>
              </a:lnSpc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0835" algn="l"/>
                <a:tab pos="331470" algn="l"/>
              </a:tabLst>
            </a:pPr>
            <a:r>
              <a:rPr sz="1800" dirty="0">
                <a:latin typeface="Caladea" panose="02000506000000020000"/>
                <a:cs typeface="Caladea" panose="02000506000000020000"/>
              </a:rPr>
              <a:t>A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list is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used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for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each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vertex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v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which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contains the vertices which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are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adjacent from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v  (</a:t>
            </a:r>
            <a:r>
              <a:rPr sz="1800" b="1" spc="-5" dirty="0">
                <a:latin typeface="Caladea" panose="02000506000000020000"/>
                <a:cs typeface="Caladea" panose="02000506000000020000"/>
              </a:rPr>
              <a:t>adjacency list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)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923" y="1265682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14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8125" y="3318027"/>
            <a:ext cx="3524250" cy="278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80002" y="2333625"/>
            <a:ext cx="4733925" cy="4019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04" y="259029"/>
            <a:ext cx="8482990" cy="1214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000000"/>
                </a:solidFill>
              </a:rPr>
              <a:t>Linked </a:t>
            </a:r>
            <a:r>
              <a:rPr sz="4000" spc="-10" dirty="0">
                <a:solidFill>
                  <a:srgbClr val="000000"/>
                </a:solidFill>
              </a:rPr>
              <a:t>Representation </a:t>
            </a:r>
            <a:r>
              <a:rPr sz="4000" spc="-5" dirty="0">
                <a:solidFill>
                  <a:srgbClr val="000000"/>
                </a:solidFill>
              </a:rPr>
              <a:t>of</a:t>
            </a:r>
            <a:r>
              <a:rPr sz="4000" spc="-65" dirty="0">
                <a:solidFill>
                  <a:srgbClr val="000000"/>
                </a:solidFill>
              </a:rPr>
              <a:t> </a:t>
            </a:r>
            <a:r>
              <a:rPr sz="4000" spc="-20" dirty="0">
                <a:solidFill>
                  <a:srgbClr val="000000"/>
                </a:solidFill>
              </a:rPr>
              <a:t>Graph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72923" y="1265682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14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  <p:pic>
        <p:nvPicPr>
          <p:cNvPr id="12" name="Content Placeholder 11" descr="Link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85010" y="2503170"/>
            <a:ext cx="6235700" cy="29965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405" y="392633"/>
            <a:ext cx="25971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0000"/>
                </a:solidFill>
              </a:rPr>
              <a:t>Class</a:t>
            </a:r>
            <a:r>
              <a:rPr sz="4000" spc="-90" dirty="0">
                <a:solidFill>
                  <a:srgbClr val="000000"/>
                </a:solidFill>
              </a:rPr>
              <a:t> </a:t>
            </a:r>
            <a:r>
              <a:rPr sz="4000" spc="-75" dirty="0">
                <a:solidFill>
                  <a:srgbClr val="000000"/>
                </a:solidFill>
              </a:rPr>
              <a:t>Work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95808" y="1528952"/>
            <a:ext cx="4170679" cy="101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1800" spc="-5" dirty="0">
                <a:latin typeface="Caladea" panose="02000506000000020000"/>
                <a:cs typeface="Caladea" panose="02000506000000020000"/>
              </a:rPr>
              <a:t>Let </a:t>
            </a:r>
            <a:r>
              <a:rPr sz="1800" b="1" dirty="0">
                <a:latin typeface="Caladea" panose="02000506000000020000"/>
                <a:cs typeface="Caladea" panose="02000506000000020000"/>
              </a:rPr>
              <a:t>G</a:t>
            </a:r>
            <a:r>
              <a:rPr sz="1800" b="1" spc="39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be the </a:t>
            </a:r>
            <a:r>
              <a:rPr sz="1800" b="1" spc="-20" dirty="0">
                <a:latin typeface="Caladea" panose="02000506000000020000"/>
                <a:cs typeface="Caladea" panose="02000506000000020000"/>
              </a:rPr>
              <a:t>unweighted </a:t>
            </a:r>
            <a:r>
              <a:rPr sz="1800" b="1" spc="-10" dirty="0">
                <a:latin typeface="Caladea" panose="02000506000000020000"/>
                <a:cs typeface="Caladea" panose="02000506000000020000"/>
              </a:rPr>
              <a:t>undirected  graph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with 5 vertices.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Represent </a:t>
            </a:r>
            <a:r>
              <a:rPr sz="1800" dirty="0">
                <a:latin typeface="Caladea" panose="02000506000000020000"/>
                <a:cs typeface="Caladea" panose="02000506000000020000"/>
              </a:rPr>
              <a:t>it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using  Adjacency</a:t>
            </a:r>
            <a:r>
              <a:rPr sz="1800" spc="-3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List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923" y="1265682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15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08773" y="187657"/>
            <a:ext cx="1029546" cy="1012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608957" y="1529333"/>
            <a:ext cx="4152900" cy="101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1800" spc="-5" dirty="0">
                <a:latin typeface="Caladea" panose="02000506000000020000"/>
                <a:cs typeface="Caladea" panose="02000506000000020000"/>
              </a:rPr>
              <a:t>Let </a:t>
            </a:r>
            <a:r>
              <a:rPr sz="1800" b="1" spc="-185" dirty="0">
                <a:latin typeface="Georgia" panose="02040502050405020303"/>
                <a:cs typeface="Georgia" panose="02040502050405020303"/>
              </a:rPr>
              <a:t>G’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be the </a:t>
            </a:r>
            <a:r>
              <a:rPr sz="1800" b="1" spc="-15" dirty="0">
                <a:latin typeface="Caladea" panose="02000506000000020000"/>
                <a:cs typeface="Caladea" panose="02000506000000020000"/>
              </a:rPr>
              <a:t>unweighted directed graph 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with 5 vertices.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Represent </a:t>
            </a:r>
            <a:r>
              <a:rPr sz="1800" dirty="0">
                <a:latin typeface="Caladea" panose="02000506000000020000"/>
                <a:cs typeface="Caladea" panose="02000506000000020000"/>
              </a:rPr>
              <a:t>it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using  Adjacency</a:t>
            </a:r>
            <a:r>
              <a:rPr sz="1800" spc="-2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List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86300" y="2714625"/>
            <a:ext cx="3876675" cy="236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8125" y="2791841"/>
            <a:ext cx="3829050" cy="2143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435728" y="1600961"/>
            <a:ext cx="1905" cy="4725035"/>
          </a:xfrm>
          <a:custGeom>
            <a:avLst/>
            <a:gdLst/>
            <a:ahLst/>
            <a:cxnLst/>
            <a:rect l="l" t="t" r="r" b="b"/>
            <a:pathLst>
              <a:path w="1904" h="4725035">
                <a:moveTo>
                  <a:pt x="1650" y="0"/>
                </a:moveTo>
                <a:lnTo>
                  <a:pt x="0" y="4724425"/>
                </a:lnTo>
              </a:path>
            </a:pathLst>
          </a:custGeom>
          <a:ln w="19050">
            <a:solidFill>
              <a:srgbClr val="93B6D2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0550" y="1279525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8553450" y="0"/>
                </a:moveTo>
                <a:lnTo>
                  <a:pt x="0" y="0"/>
                </a:lnTo>
                <a:lnTo>
                  <a:pt x="0" y="228600"/>
                </a:lnTo>
                <a:lnTo>
                  <a:pt x="8553450" y="228600"/>
                </a:lnTo>
                <a:lnTo>
                  <a:pt x="8553450" y="0"/>
                </a:lnTo>
                <a:close/>
              </a:path>
            </a:pathLst>
          </a:custGeom>
          <a:solidFill>
            <a:srgbClr val="93B6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939" y="348437"/>
            <a:ext cx="74161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</a:rPr>
              <a:t>Adjacency </a:t>
            </a:r>
            <a:r>
              <a:rPr sz="3600" dirty="0">
                <a:solidFill>
                  <a:srgbClr val="000000"/>
                </a:solidFill>
              </a:rPr>
              <a:t>List </a:t>
            </a:r>
            <a:r>
              <a:rPr sz="3600" spc="-25" dirty="0">
                <a:solidFill>
                  <a:srgbClr val="000000"/>
                </a:solidFill>
              </a:rPr>
              <a:t>vs. </a:t>
            </a:r>
            <a:r>
              <a:rPr sz="3600" spc="-10" dirty="0">
                <a:solidFill>
                  <a:srgbClr val="000000"/>
                </a:solidFill>
              </a:rPr>
              <a:t>Adjacency</a:t>
            </a:r>
            <a:r>
              <a:rPr sz="3600" spc="-4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Matrix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7730" y="1540878"/>
            <a:ext cx="4276090" cy="371475"/>
          </a:xfrm>
          <a:prstGeom prst="rect">
            <a:avLst/>
          </a:prstGeom>
          <a:solidFill>
            <a:srgbClr val="DD8046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i="1" spc="-1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Adjacency</a:t>
            </a:r>
            <a:r>
              <a:rPr sz="1800" i="1" spc="-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Matrix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  <p:sp>
        <p:nvSpPr>
          <p:cNvPr id="9" name="object 9"/>
          <p:cNvSpPr txBox="1"/>
          <p:nvPr/>
        </p:nvSpPr>
        <p:spPr>
          <a:xfrm>
            <a:off x="4665090" y="1540878"/>
            <a:ext cx="4403090" cy="371475"/>
          </a:xfrm>
          <a:prstGeom prst="rect">
            <a:avLst/>
          </a:prstGeom>
          <a:solidFill>
            <a:srgbClr val="DD8046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800" i="1" spc="-1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Adjacency</a:t>
            </a:r>
            <a:r>
              <a:rPr sz="1800" i="1" spc="-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i="1" spc="-1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List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DD8046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16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536" y="1905660"/>
            <a:ext cx="423037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635" marR="85090" indent="-318770" algn="just">
              <a:lnSpc>
                <a:spcPct val="120000"/>
              </a:lnSpc>
              <a:spcBef>
                <a:spcPts val="100"/>
              </a:spcBef>
              <a:buClr>
                <a:srgbClr val="C00000"/>
              </a:buClr>
              <a:buSzPct val="78000"/>
              <a:buFont typeface="Wingdings" panose="05000000000000000000"/>
              <a:buChar char=""/>
              <a:tabLst>
                <a:tab pos="382270" algn="l"/>
              </a:tabLst>
            </a:pPr>
            <a:r>
              <a:rPr sz="1600" spc="-10" dirty="0">
                <a:latin typeface="Caladea" panose="02000506000000020000"/>
                <a:cs typeface="Caladea" panose="02000506000000020000"/>
              </a:rPr>
              <a:t>Representation of graphs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is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very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simple </a:t>
            </a:r>
            <a:r>
              <a:rPr sz="1600" spc="-20" dirty="0">
                <a:latin typeface="Caladea" panose="02000506000000020000"/>
                <a:cs typeface="Caladea" panose="02000506000000020000"/>
              </a:rPr>
              <a:t>to 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implement.</a:t>
            </a:r>
            <a:endParaRPr sz="1600">
              <a:latin typeface="Caladea" panose="02000506000000020000"/>
              <a:cs typeface="Caladea" panose="02000506000000020000"/>
            </a:endParaRPr>
          </a:p>
          <a:p>
            <a:pPr marL="381635" marR="82550" indent="-318770" algn="just">
              <a:lnSpc>
                <a:spcPct val="120000"/>
              </a:lnSpc>
              <a:buClr>
                <a:srgbClr val="C00000"/>
              </a:buClr>
              <a:buSzPct val="78000"/>
              <a:buFont typeface="Wingdings" panose="05000000000000000000"/>
              <a:buChar char=""/>
              <a:tabLst>
                <a:tab pos="382270" algn="l"/>
              </a:tabLst>
            </a:pPr>
            <a:r>
              <a:rPr sz="1600" spc="-20" dirty="0">
                <a:latin typeface="Caladea" panose="02000506000000020000"/>
                <a:cs typeface="Caladea" panose="02000506000000020000"/>
              </a:rPr>
              <a:t>Wastes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lot </a:t>
            </a:r>
            <a:r>
              <a:rPr sz="1600" spc="5" dirty="0">
                <a:latin typeface="Caladea" panose="02000506000000020000"/>
                <a:cs typeface="Caladea" panose="02000506000000020000"/>
              </a:rPr>
              <a:t>of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memory space. </a:t>
            </a:r>
            <a:r>
              <a:rPr sz="1600" dirty="0">
                <a:latin typeface="Caladea" panose="02000506000000020000"/>
                <a:cs typeface="Caladea" panose="02000506000000020000"/>
              </a:rPr>
              <a:t>Such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matrices  </a:t>
            </a:r>
            <a:r>
              <a:rPr sz="1600" spc="-15" dirty="0">
                <a:latin typeface="Caladea" panose="02000506000000020000"/>
                <a:cs typeface="Caladea" panose="02000506000000020000"/>
              </a:rPr>
              <a:t>are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found to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be </a:t>
            </a:r>
            <a:r>
              <a:rPr sz="1600" spc="-15" dirty="0">
                <a:latin typeface="Caladea" panose="02000506000000020000"/>
                <a:cs typeface="Caladea" panose="02000506000000020000"/>
              </a:rPr>
              <a:t>very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sparse. This 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representation requires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space </a:t>
            </a:r>
            <a:r>
              <a:rPr sz="1600" spc="-15" dirty="0">
                <a:latin typeface="Caladea" panose="02000506000000020000"/>
                <a:cs typeface="Caladea" panose="02000506000000020000"/>
              </a:rPr>
              <a:t>for </a:t>
            </a:r>
            <a:r>
              <a:rPr sz="1600" dirty="0">
                <a:latin typeface="Caladea" panose="02000506000000020000"/>
                <a:cs typeface="Caladea" panose="02000506000000020000"/>
              </a:rPr>
              <a:t>n</a:t>
            </a:r>
            <a:r>
              <a:rPr sz="1575" baseline="26000" dirty="0">
                <a:latin typeface="Caladea" panose="02000506000000020000"/>
                <a:cs typeface="Caladea" panose="02000506000000020000"/>
              </a:rPr>
              <a:t>2 </a:t>
            </a:r>
            <a:r>
              <a:rPr sz="1050" dirty="0">
                <a:latin typeface="Caladea" panose="02000506000000020000"/>
                <a:cs typeface="Caladea" panose="02000506000000020000"/>
              </a:rPr>
              <a:t>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elements </a:t>
            </a:r>
            <a:r>
              <a:rPr sz="1600" spc="-15" dirty="0">
                <a:latin typeface="Caladea" panose="02000506000000020000"/>
                <a:cs typeface="Caladea" panose="02000506000000020000"/>
              </a:rPr>
              <a:t>for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a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graph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with n</a:t>
            </a:r>
            <a:r>
              <a:rPr sz="1600" spc="45" dirty="0">
                <a:latin typeface="Caladea" panose="02000506000000020000"/>
                <a:cs typeface="Caladea" panose="02000506000000020000"/>
              </a:rPr>
              <a:t>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vertices.</a:t>
            </a:r>
            <a:endParaRPr sz="1600">
              <a:latin typeface="Caladea" panose="02000506000000020000"/>
              <a:cs typeface="Caladea" panose="02000506000000020000"/>
            </a:endParaRPr>
          </a:p>
          <a:p>
            <a:pPr marL="381635" marR="83820" indent="-318770" algn="just">
              <a:lnSpc>
                <a:spcPct val="120000"/>
              </a:lnSpc>
              <a:buClr>
                <a:srgbClr val="C00000"/>
              </a:buClr>
              <a:buSzPct val="78000"/>
              <a:buFont typeface="Wingdings" panose="05000000000000000000"/>
              <a:buChar char=""/>
              <a:tabLst>
                <a:tab pos="382270" algn="l"/>
              </a:tabLst>
            </a:pPr>
            <a:r>
              <a:rPr sz="1600" spc="-10" dirty="0">
                <a:latin typeface="Caladea" panose="02000506000000020000"/>
                <a:cs typeface="Caladea" panose="02000506000000020000"/>
              </a:rPr>
              <a:t>Degree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of a </a:t>
            </a:r>
            <a:r>
              <a:rPr sz="1600" spc="-15" dirty="0">
                <a:latin typeface="Caladea" panose="02000506000000020000"/>
                <a:cs typeface="Caladea" panose="02000506000000020000"/>
              </a:rPr>
              <a:t>vertex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can easily be calculated  </a:t>
            </a:r>
            <a:r>
              <a:rPr sz="1600" spc="-15" dirty="0">
                <a:latin typeface="Caladea" panose="02000506000000020000"/>
                <a:cs typeface="Caladea" panose="02000506000000020000"/>
              </a:rPr>
              <a:t>by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counting all </a:t>
            </a:r>
            <a:r>
              <a:rPr sz="1600" b="1" spc="-10" dirty="0">
                <a:latin typeface="Caladea" panose="02000506000000020000"/>
                <a:cs typeface="Caladea" panose="02000506000000020000"/>
              </a:rPr>
              <a:t>non-zero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entries in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the 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corresponding </a:t>
            </a:r>
            <a:r>
              <a:rPr sz="1600" spc="-20" dirty="0">
                <a:latin typeface="Caladea" panose="02000506000000020000"/>
                <a:cs typeface="Caladea" panose="02000506000000020000"/>
              </a:rPr>
              <a:t>row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of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the adjacency 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matrix.</a:t>
            </a:r>
            <a:endParaRPr sz="1600">
              <a:latin typeface="Caladea" panose="02000506000000020000"/>
              <a:cs typeface="Caladea" panose="02000506000000020000"/>
            </a:endParaRPr>
          </a:p>
          <a:p>
            <a:pPr marL="381635" marR="81280" indent="-318770" algn="just">
              <a:lnSpc>
                <a:spcPct val="120000"/>
              </a:lnSpc>
              <a:buClr>
                <a:srgbClr val="C00000"/>
              </a:buClr>
              <a:buSzPct val="78000"/>
              <a:buFont typeface="Wingdings" panose="05000000000000000000"/>
              <a:buChar char=""/>
              <a:tabLst>
                <a:tab pos="382270" algn="l"/>
              </a:tabLst>
            </a:pPr>
            <a:r>
              <a:rPr sz="1600" spc="-10" dirty="0">
                <a:latin typeface="Caladea" panose="02000506000000020000"/>
                <a:cs typeface="Caladea" panose="02000506000000020000"/>
              </a:rPr>
              <a:t>Presence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of an edge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between </a:t>
            </a:r>
            <a:r>
              <a:rPr sz="1600" spc="-15" dirty="0">
                <a:latin typeface="Caladea" panose="02000506000000020000"/>
                <a:cs typeface="Caladea" panose="02000506000000020000"/>
              </a:rPr>
              <a:t>two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vertices 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V</a:t>
            </a:r>
            <a:r>
              <a:rPr sz="1575" spc="-7" baseline="-21000" dirty="0">
                <a:latin typeface="Caladea" panose="02000506000000020000"/>
                <a:cs typeface="Caladea" panose="02000506000000020000"/>
              </a:rPr>
              <a:t>i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and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V</a:t>
            </a:r>
            <a:r>
              <a:rPr sz="1575" spc="-7" baseline="-21000" dirty="0">
                <a:latin typeface="Caladea" panose="02000506000000020000"/>
                <a:cs typeface="Caladea" panose="02000506000000020000"/>
              </a:rPr>
              <a:t>j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can be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checked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in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constant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time.  if(adj[i][j] == 1)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then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edge is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present  between vertices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i and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j,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else edge </a:t>
            </a:r>
            <a:r>
              <a:rPr sz="1600" dirty="0">
                <a:latin typeface="Caladea" panose="02000506000000020000"/>
                <a:cs typeface="Caladea" panose="02000506000000020000"/>
              </a:rPr>
              <a:t>is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absent 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between vertices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i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and</a:t>
            </a:r>
            <a:r>
              <a:rPr sz="1600" dirty="0">
                <a:latin typeface="Caladea" panose="02000506000000020000"/>
                <a:cs typeface="Caladea" panose="02000506000000020000"/>
              </a:rPr>
              <a:t>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j</a:t>
            </a:r>
            <a:endParaRPr sz="16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76647" y="1901418"/>
            <a:ext cx="4316730" cy="437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835" marR="8255" indent="-318770" algn="just">
              <a:lnSpc>
                <a:spcPct val="120000"/>
              </a:lnSpc>
              <a:spcBef>
                <a:spcPts val="100"/>
              </a:spcBef>
              <a:buClr>
                <a:srgbClr val="C00000"/>
              </a:buClr>
              <a:buSzPct val="79000"/>
              <a:buFont typeface="Wingdings" panose="05000000000000000000"/>
              <a:buChar char=""/>
              <a:tabLst>
                <a:tab pos="331470" algn="l"/>
              </a:tabLst>
            </a:pPr>
            <a:r>
              <a:rPr sz="1400" spc="-25" dirty="0">
                <a:latin typeface="Caladea" panose="02000506000000020000"/>
                <a:cs typeface="Caladea" panose="02000506000000020000"/>
              </a:rPr>
              <a:t>Very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memory efficient when </a:t>
            </a:r>
            <a:r>
              <a:rPr sz="1400" dirty="0">
                <a:latin typeface="Caladea" panose="02000506000000020000"/>
                <a:cs typeface="Caladea" panose="02000506000000020000"/>
              </a:rPr>
              <a:t>the </a:t>
            </a:r>
            <a:r>
              <a:rPr sz="1400" spc="-10" dirty="0">
                <a:latin typeface="Caladea" panose="02000506000000020000"/>
                <a:cs typeface="Caladea" panose="02000506000000020000"/>
              </a:rPr>
              <a:t>graph </a:t>
            </a:r>
            <a:r>
              <a:rPr sz="1400" dirty="0">
                <a:latin typeface="Caladea" panose="02000506000000020000"/>
                <a:cs typeface="Caladea" panose="02000506000000020000"/>
              </a:rPr>
              <a:t>has a </a:t>
            </a:r>
            <a:r>
              <a:rPr sz="1400" spc="-10" dirty="0">
                <a:latin typeface="Caladea" panose="02000506000000020000"/>
                <a:cs typeface="Caladea" panose="02000506000000020000"/>
              </a:rPr>
              <a:t>large 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number of vertices </a:t>
            </a:r>
            <a:r>
              <a:rPr sz="1400" dirty="0">
                <a:latin typeface="Caladea" panose="02000506000000020000"/>
                <a:cs typeface="Caladea" panose="02000506000000020000"/>
              </a:rPr>
              <a:t>but </a:t>
            </a:r>
            <a:r>
              <a:rPr sz="1400" spc="-10" dirty="0">
                <a:latin typeface="Caladea" panose="02000506000000020000"/>
                <a:cs typeface="Caladea" panose="02000506000000020000"/>
              </a:rPr>
              <a:t>very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few</a:t>
            </a:r>
            <a:r>
              <a:rPr sz="1400" spc="-50" dirty="0">
                <a:latin typeface="Caladea" panose="02000506000000020000"/>
                <a:cs typeface="Caladea" panose="02000506000000020000"/>
              </a:rPr>
              <a:t> </a:t>
            </a:r>
            <a:r>
              <a:rPr sz="1400" dirty="0">
                <a:latin typeface="Caladea" panose="02000506000000020000"/>
                <a:cs typeface="Caladea" panose="02000506000000020000"/>
              </a:rPr>
              <a:t>edges.</a:t>
            </a:r>
            <a:endParaRPr sz="1400">
              <a:latin typeface="Caladea" panose="02000506000000020000"/>
              <a:cs typeface="Caladea" panose="02000506000000020000"/>
            </a:endParaRPr>
          </a:p>
          <a:p>
            <a:pPr marL="330835" marR="5715" indent="-318770" algn="just">
              <a:lnSpc>
                <a:spcPct val="120000"/>
              </a:lnSpc>
              <a:buClr>
                <a:srgbClr val="C00000"/>
              </a:buClr>
              <a:buSzPct val="79000"/>
              <a:buFont typeface="Wingdings" panose="05000000000000000000"/>
              <a:buChar char=""/>
              <a:tabLst>
                <a:tab pos="331470" algn="l"/>
              </a:tabLst>
            </a:pPr>
            <a:r>
              <a:rPr sz="1400" spc="-20" dirty="0">
                <a:latin typeface="Caladea" panose="02000506000000020000"/>
                <a:cs typeface="Caladea" panose="02000506000000020000"/>
              </a:rPr>
              <a:t>For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an undirected </a:t>
            </a:r>
            <a:r>
              <a:rPr sz="1400" spc="-15" dirty="0">
                <a:latin typeface="Caladea" panose="02000506000000020000"/>
                <a:cs typeface="Caladea" panose="02000506000000020000"/>
              </a:rPr>
              <a:t>graph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with </a:t>
            </a:r>
            <a:r>
              <a:rPr sz="1400" dirty="0">
                <a:latin typeface="Caladea" panose="02000506000000020000"/>
                <a:cs typeface="Caladea" panose="02000506000000020000"/>
              </a:rPr>
              <a:t>n </a:t>
            </a:r>
            <a:r>
              <a:rPr sz="1400" spc="-10" dirty="0">
                <a:latin typeface="Caladea" panose="02000506000000020000"/>
                <a:cs typeface="Caladea" panose="02000506000000020000"/>
              </a:rPr>
              <a:t>vertices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and </a:t>
            </a:r>
            <a:r>
              <a:rPr sz="1400" dirty="0">
                <a:latin typeface="Caladea" panose="02000506000000020000"/>
                <a:cs typeface="Caladea" panose="02000506000000020000"/>
              </a:rPr>
              <a:t>e edges, 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total number of nodes will be </a:t>
            </a:r>
            <a:r>
              <a:rPr sz="1400" dirty="0">
                <a:latin typeface="Caladea" panose="02000506000000020000"/>
                <a:cs typeface="Caladea" panose="02000506000000020000"/>
              </a:rPr>
              <a:t>n +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2e. </a:t>
            </a:r>
            <a:r>
              <a:rPr sz="1400" dirty="0">
                <a:latin typeface="Caladea" panose="02000506000000020000"/>
                <a:cs typeface="Caladea" panose="02000506000000020000"/>
              </a:rPr>
              <a:t>If e is </a:t>
            </a:r>
            <a:r>
              <a:rPr sz="1400" spc="-10" dirty="0">
                <a:latin typeface="Caladea" panose="02000506000000020000"/>
                <a:cs typeface="Caladea" panose="02000506000000020000"/>
              </a:rPr>
              <a:t>large  </a:t>
            </a:r>
            <a:r>
              <a:rPr sz="1400" dirty="0">
                <a:latin typeface="Caladea" panose="02000506000000020000"/>
                <a:cs typeface="Caladea" panose="02000506000000020000"/>
              </a:rPr>
              <a:t>then due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to</a:t>
            </a:r>
            <a:r>
              <a:rPr sz="1400" spc="295" dirty="0">
                <a:latin typeface="Caladea" panose="02000506000000020000"/>
                <a:cs typeface="Caladea" panose="02000506000000020000"/>
              </a:rPr>
              <a:t> </a:t>
            </a:r>
            <a:r>
              <a:rPr sz="1400" spc="-10" dirty="0">
                <a:latin typeface="Caladea" panose="02000506000000020000"/>
                <a:cs typeface="Caladea" panose="02000506000000020000"/>
              </a:rPr>
              <a:t>overhead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of  maintaining  pointers,  adjacency list representation </a:t>
            </a:r>
            <a:r>
              <a:rPr sz="1400" dirty="0">
                <a:latin typeface="Caladea" panose="02000506000000020000"/>
                <a:cs typeface="Caladea" panose="02000506000000020000"/>
              </a:rPr>
              <a:t>does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not </a:t>
            </a:r>
            <a:r>
              <a:rPr sz="1400" spc="-10" dirty="0">
                <a:latin typeface="Caladea" panose="02000506000000020000"/>
                <a:cs typeface="Caladea" panose="02000506000000020000"/>
              </a:rPr>
              <a:t>remain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cost  </a:t>
            </a:r>
            <a:r>
              <a:rPr sz="1400" spc="-10" dirty="0">
                <a:latin typeface="Caladea" panose="02000506000000020000"/>
                <a:cs typeface="Caladea" panose="02000506000000020000"/>
              </a:rPr>
              <a:t>effective </a:t>
            </a:r>
            <a:r>
              <a:rPr sz="1400" spc="-15" dirty="0">
                <a:latin typeface="Caladea" panose="02000506000000020000"/>
                <a:cs typeface="Caladea" panose="02000506000000020000"/>
              </a:rPr>
              <a:t>over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adjacency matrix representation of </a:t>
            </a:r>
            <a:r>
              <a:rPr sz="1400" dirty="0">
                <a:latin typeface="Caladea" panose="02000506000000020000"/>
                <a:cs typeface="Caladea" panose="02000506000000020000"/>
              </a:rPr>
              <a:t>a  </a:t>
            </a:r>
            <a:r>
              <a:rPr sz="1400" spc="-10" dirty="0">
                <a:latin typeface="Caladea" panose="02000506000000020000"/>
                <a:cs typeface="Caladea" panose="02000506000000020000"/>
              </a:rPr>
              <a:t>graph.</a:t>
            </a:r>
            <a:endParaRPr sz="1400">
              <a:latin typeface="Caladea" panose="02000506000000020000"/>
              <a:cs typeface="Caladea" panose="02000506000000020000"/>
            </a:endParaRPr>
          </a:p>
          <a:p>
            <a:pPr marL="330835" marR="9525" indent="-318770" algn="just">
              <a:lnSpc>
                <a:spcPct val="120000"/>
              </a:lnSpc>
              <a:spcBef>
                <a:spcPts val="5"/>
              </a:spcBef>
              <a:buClr>
                <a:srgbClr val="C00000"/>
              </a:buClr>
              <a:buSzPct val="79000"/>
              <a:buFont typeface="Wingdings" panose="05000000000000000000"/>
              <a:buChar char=""/>
              <a:tabLst>
                <a:tab pos="331470" algn="l"/>
              </a:tabLst>
            </a:pPr>
            <a:r>
              <a:rPr sz="1400" spc="-5" dirty="0">
                <a:latin typeface="Caladea" panose="02000506000000020000"/>
                <a:cs typeface="Caladea" panose="02000506000000020000"/>
              </a:rPr>
              <a:t>Degree of </a:t>
            </a:r>
            <a:r>
              <a:rPr sz="1400" dirty="0">
                <a:latin typeface="Caladea" panose="02000506000000020000"/>
                <a:cs typeface="Caladea" panose="02000506000000020000"/>
              </a:rPr>
              <a:t>a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node </a:t>
            </a:r>
            <a:r>
              <a:rPr sz="1400" dirty="0">
                <a:latin typeface="Caladea" panose="02000506000000020000"/>
                <a:cs typeface="Caladea" panose="02000506000000020000"/>
              </a:rPr>
              <a:t>in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an undirected </a:t>
            </a:r>
            <a:r>
              <a:rPr sz="1400" spc="-10" dirty="0">
                <a:latin typeface="Caladea" panose="02000506000000020000"/>
                <a:cs typeface="Caladea" panose="02000506000000020000"/>
              </a:rPr>
              <a:t>graph </a:t>
            </a:r>
            <a:r>
              <a:rPr sz="1400" dirty="0">
                <a:latin typeface="Caladea" panose="02000506000000020000"/>
                <a:cs typeface="Caladea" panose="02000506000000020000"/>
              </a:rPr>
              <a:t>is </a:t>
            </a:r>
            <a:r>
              <a:rPr sz="1400" spc="-15" dirty="0">
                <a:latin typeface="Caladea" panose="02000506000000020000"/>
                <a:cs typeface="Caladea" panose="02000506000000020000"/>
              </a:rPr>
              <a:t>given </a:t>
            </a:r>
            <a:r>
              <a:rPr sz="1400" spc="-25" dirty="0">
                <a:latin typeface="Caladea" panose="02000506000000020000"/>
                <a:cs typeface="Caladea" panose="02000506000000020000"/>
              </a:rPr>
              <a:t>by  </a:t>
            </a:r>
            <a:r>
              <a:rPr sz="1400" dirty="0">
                <a:latin typeface="Caladea" panose="02000506000000020000"/>
                <a:cs typeface="Caladea" panose="02000506000000020000"/>
              </a:rPr>
              <a:t>the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length of </a:t>
            </a:r>
            <a:r>
              <a:rPr sz="1400" dirty="0">
                <a:latin typeface="Caladea" panose="02000506000000020000"/>
                <a:cs typeface="Caladea" panose="02000506000000020000"/>
              </a:rPr>
              <a:t>the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corresponding linked</a:t>
            </a:r>
            <a:r>
              <a:rPr sz="1400" spc="-50" dirty="0">
                <a:latin typeface="Caladea" panose="02000506000000020000"/>
                <a:cs typeface="Caladea" panose="02000506000000020000"/>
              </a:rPr>
              <a:t> </a:t>
            </a:r>
            <a:r>
              <a:rPr sz="1400" spc="5" dirty="0">
                <a:latin typeface="Caladea" panose="02000506000000020000"/>
                <a:cs typeface="Caladea" panose="02000506000000020000"/>
              </a:rPr>
              <a:t>list.</a:t>
            </a:r>
            <a:endParaRPr sz="1400">
              <a:latin typeface="Caladea" panose="02000506000000020000"/>
              <a:cs typeface="Caladea" panose="02000506000000020000"/>
            </a:endParaRPr>
          </a:p>
          <a:p>
            <a:pPr marL="330835" marR="6350" indent="-318770" algn="just">
              <a:lnSpc>
                <a:spcPct val="120000"/>
              </a:lnSpc>
              <a:buClr>
                <a:srgbClr val="C00000"/>
              </a:buClr>
              <a:buSzPct val="79000"/>
              <a:buFont typeface="Wingdings" panose="05000000000000000000"/>
              <a:buChar char=""/>
              <a:tabLst>
                <a:tab pos="331470" algn="l"/>
              </a:tabLst>
            </a:pPr>
            <a:r>
              <a:rPr sz="1400" spc="-5" dirty="0">
                <a:latin typeface="Caladea" panose="02000506000000020000"/>
                <a:cs typeface="Caladea" panose="02000506000000020000"/>
              </a:rPr>
              <a:t>Finding </a:t>
            </a:r>
            <a:r>
              <a:rPr sz="1400" spc="-10" dirty="0">
                <a:latin typeface="Caladea" panose="02000506000000020000"/>
                <a:cs typeface="Caladea" panose="02000506000000020000"/>
              </a:rPr>
              <a:t>indegree of </a:t>
            </a:r>
            <a:r>
              <a:rPr sz="1400" dirty="0">
                <a:latin typeface="Caladea" panose="02000506000000020000"/>
                <a:cs typeface="Caladea" panose="02000506000000020000"/>
              </a:rPr>
              <a:t>a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directed </a:t>
            </a:r>
            <a:r>
              <a:rPr sz="1400" spc="-10" dirty="0">
                <a:latin typeface="Caladea" panose="02000506000000020000"/>
                <a:cs typeface="Caladea" panose="02000506000000020000"/>
              </a:rPr>
              <a:t>graph represented  </a:t>
            </a:r>
            <a:r>
              <a:rPr sz="1400" dirty="0">
                <a:latin typeface="Caladea" panose="02000506000000020000"/>
                <a:cs typeface="Caladea" panose="02000506000000020000"/>
              </a:rPr>
              <a:t>using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adjacency list will </a:t>
            </a:r>
            <a:r>
              <a:rPr sz="1400" spc="-10" dirty="0">
                <a:latin typeface="Caladea" panose="02000506000000020000"/>
                <a:cs typeface="Caladea" panose="02000506000000020000"/>
              </a:rPr>
              <a:t>require </a:t>
            </a:r>
            <a:r>
              <a:rPr sz="1400" dirty="0">
                <a:latin typeface="Caladea" panose="02000506000000020000"/>
                <a:cs typeface="Caladea" panose="02000506000000020000"/>
              </a:rPr>
              <a:t>O (e)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comparisons.  Lists pointed </a:t>
            </a:r>
            <a:r>
              <a:rPr sz="1400" spc="-20" dirty="0">
                <a:latin typeface="Caladea" panose="02000506000000020000"/>
                <a:cs typeface="Caladea" panose="02000506000000020000"/>
              </a:rPr>
              <a:t>by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all </a:t>
            </a:r>
            <a:r>
              <a:rPr sz="1400" spc="-10" dirty="0">
                <a:latin typeface="Caladea" panose="02000506000000020000"/>
                <a:cs typeface="Caladea" panose="02000506000000020000"/>
              </a:rPr>
              <a:t>vertices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must be </a:t>
            </a:r>
            <a:r>
              <a:rPr sz="1400" spc="-10" dirty="0">
                <a:latin typeface="Caladea" panose="02000506000000020000"/>
                <a:cs typeface="Caladea" panose="02000506000000020000"/>
              </a:rPr>
              <a:t>examined </a:t>
            </a:r>
            <a:r>
              <a:rPr sz="1400" spc="-20" dirty="0">
                <a:latin typeface="Caladea" panose="02000506000000020000"/>
                <a:cs typeface="Caladea" panose="02000506000000020000"/>
              </a:rPr>
              <a:t>to 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find </a:t>
            </a:r>
            <a:r>
              <a:rPr sz="1400" dirty="0">
                <a:latin typeface="Caladea" panose="02000506000000020000"/>
                <a:cs typeface="Caladea" panose="02000506000000020000"/>
              </a:rPr>
              <a:t>the </a:t>
            </a:r>
            <a:r>
              <a:rPr sz="1400" spc="-10" dirty="0">
                <a:latin typeface="Caladea" panose="02000506000000020000"/>
                <a:cs typeface="Caladea" panose="02000506000000020000"/>
              </a:rPr>
              <a:t>indegree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of </a:t>
            </a:r>
            <a:r>
              <a:rPr sz="1400" dirty="0">
                <a:latin typeface="Caladea" panose="02000506000000020000"/>
                <a:cs typeface="Caladea" panose="02000506000000020000"/>
              </a:rPr>
              <a:t>a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node </a:t>
            </a:r>
            <a:r>
              <a:rPr sz="1400" dirty="0">
                <a:latin typeface="Caladea" panose="02000506000000020000"/>
                <a:cs typeface="Caladea" panose="02000506000000020000"/>
              </a:rPr>
              <a:t>in a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directed</a:t>
            </a:r>
            <a:r>
              <a:rPr sz="1400" spc="15" dirty="0">
                <a:latin typeface="Caladea" panose="02000506000000020000"/>
                <a:cs typeface="Caladea" panose="02000506000000020000"/>
              </a:rPr>
              <a:t> </a:t>
            </a:r>
            <a:r>
              <a:rPr sz="1400" spc="-10" dirty="0">
                <a:latin typeface="Caladea" panose="02000506000000020000"/>
                <a:cs typeface="Caladea" panose="02000506000000020000"/>
              </a:rPr>
              <a:t>graph.</a:t>
            </a:r>
            <a:endParaRPr sz="1400">
              <a:latin typeface="Caladea" panose="02000506000000020000"/>
              <a:cs typeface="Caladea" panose="02000506000000020000"/>
            </a:endParaRPr>
          </a:p>
          <a:p>
            <a:pPr marL="330835" marR="5080" indent="-318770" algn="just">
              <a:lnSpc>
                <a:spcPct val="120000"/>
              </a:lnSpc>
              <a:buClr>
                <a:srgbClr val="C00000"/>
              </a:buClr>
              <a:buSzPct val="79000"/>
              <a:buFont typeface="Wingdings" panose="05000000000000000000"/>
              <a:buChar char=""/>
              <a:tabLst>
                <a:tab pos="331470" algn="l"/>
              </a:tabLst>
            </a:pPr>
            <a:r>
              <a:rPr sz="1400" dirty="0">
                <a:latin typeface="Caladea" panose="02000506000000020000"/>
                <a:cs typeface="Caladea" panose="02000506000000020000"/>
              </a:rPr>
              <a:t>Checking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the existence of an </a:t>
            </a:r>
            <a:r>
              <a:rPr sz="1400" dirty="0">
                <a:latin typeface="Caladea" panose="02000506000000020000"/>
                <a:cs typeface="Caladea" panose="02000506000000020000"/>
              </a:rPr>
              <a:t>edge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between two  </a:t>
            </a:r>
            <a:r>
              <a:rPr sz="1400" spc="-10" dirty="0">
                <a:latin typeface="Caladea" panose="02000506000000020000"/>
                <a:cs typeface="Caladea" panose="02000506000000020000"/>
              </a:rPr>
              <a:t>vertices </a:t>
            </a:r>
            <a:r>
              <a:rPr sz="1400" dirty="0">
                <a:latin typeface="Caladea" panose="02000506000000020000"/>
                <a:cs typeface="Caladea" panose="02000506000000020000"/>
              </a:rPr>
              <a:t>i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and </a:t>
            </a:r>
            <a:r>
              <a:rPr sz="1400" dirty="0">
                <a:latin typeface="Caladea" panose="02000506000000020000"/>
                <a:cs typeface="Caladea" panose="02000506000000020000"/>
              </a:rPr>
              <a:t>j is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also </a:t>
            </a:r>
            <a:r>
              <a:rPr sz="1400" dirty="0">
                <a:latin typeface="Caladea" panose="02000506000000020000"/>
                <a:cs typeface="Caladea" panose="02000506000000020000"/>
              </a:rPr>
              <a:t>time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consuming. </a:t>
            </a:r>
            <a:r>
              <a:rPr sz="1400" spc="-10" dirty="0">
                <a:latin typeface="Caladea" panose="02000506000000020000"/>
                <a:cs typeface="Caladea" panose="02000506000000020000"/>
              </a:rPr>
              <a:t>Linked </a:t>
            </a:r>
            <a:r>
              <a:rPr sz="1400" dirty="0">
                <a:latin typeface="Caladea" panose="02000506000000020000"/>
                <a:cs typeface="Caladea" panose="02000506000000020000"/>
              </a:rPr>
              <a:t>list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of  </a:t>
            </a:r>
            <a:r>
              <a:rPr sz="1400" spc="-10" dirty="0">
                <a:latin typeface="Caladea" panose="02000506000000020000"/>
                <a:cs typeface="Caladea" panose="02000506000000020000"/>
              </a:rPr>
              <a:t>vertex </a:t>
            </a:r>
            <a:r>
              <a:rPr sz="1400" dirty="0">
                <a:latin typeface="Caladea" panose="02000506000000020000"/>
                <a:cs typeface="Caladea" panose="02000506000000020000"/>
              </a:rPr>
              <a:t>i must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be searched </a:t>
            </a:r>
            <a:r>
              <a:rPr sz="1400" spc="-10" dirty="0">
                <a:latin typeface="Caladea" panose="02000506000000020000"/>
                <a:cs typeface="Caladea" panose="02000506000000020000"/>
              </a:rPr>
              <a:t>for </a:t>
            </a:r>
            <a:r>
              <a:rPr sz="1400" dirty="0">
                <a:latin typeface="Caladea" panose="02000506000000020000"/>
                <a:cs typeface="Caladea" panose="02000506000000020000"/>
              </a:rPr>
              <a:t>the </a:t>
            </a:r>
            <a:r>
              <a:rPr sz="1400" spc="-10" dirty="0">
                <a:latin typeface="Caladea" panose="02000506000000020000"/>
                <a:cs typeface="Caladea" panose="02000506000000020000"/>
              </a:rPr>
              <a:t>vertex</a:t>
            </a:r>
            <a:r>
              <a:rPr sz="1400" spc="-50" dirty="0">
                <a:latin typeface="Caladea" panose="02000506000000020000"/>
                <a:cs typeface="Caladea" panose="02000506000000020000"/>
              </a:rPr>
              <a:t> </a:t>
            </a:r>
            <a:r>
              <a:rPr sz="1400" spc="-5" dirty="0">
                <a:latin typeface="Caladea" panose="02000506000000020000"/>
                <a:cs typeface="Caladea" panose="02000506000000020000"/>
              </a:rPr>
              <a:t>j.</a:t>
            </a:r>
            <a:endParaRPr sz="1400">
              <a:latin typeface="Caladea" panose="02000506000000020000"/>
              <a:cs typeface="Caladea" panose="0200050600000002000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45973"/>
            <a:ext cx="6525259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0" dirty="0">
                <a:solidFill>
                  <a:srgbClr val="000000"/>
                </a:solidFill>
              </a:rPr>
              <a:t>Graph </a:t>
            </a:r>
            <a:r>
              <a:rPr sz="4300" spc="-5" dirty="0">
                <a:solidFill>
                  <a:srgbClr val="000000"/>
                </a:solidFill>
              </a:rPr>
              <a:t>Theory</a:t>
            </a:r>
            <a:r>
              <a:rPr sz="4300" spc="-25" dirty="0">
                <a:solidFill>
                  <a:srgbClr val="000000"/>
                </a:solidFill>
              </a:rPr>
              <a:t> </a:t>
            </a:r>
            <a:r>
              <a:rPr sz="4300" spc="-10" dirty="0">
                <a:solidFill>
                  <a:srgbClr val="000000"/>
                </a:solidFill>
              </a:rPr>
              <a:t>Application</a:t>
            </a:r>
            <a:endParaRPr sz="4300"/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54939" y="1571308"/>
            <a:ext cx="8761095" cy="463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835" marR="5715" indent="-318770" algn="just">
              <a:lnSpc>
                <a:spcPct val="120000"/>
              </a:lnSpc>
              <a:spcBef>
                <a:spcPts val="100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1470" algn="l"/>
              </a:tabLst>
            </a:pPr>
            <a:r>
              <a:rPr sz="1800" b="1" spc="-5" dirty="0">
                <a:latin typeface="Caladea" panose="02000506000000020000"/>
                <a:cs typeface="Caladea" panose="02000506000000020000"/>
              </a:rPr>
              <a:t>Electrical Engineering </a:t>
            </a:r>
            <a:r>
              <a:rPr sz="1800" b="1" spc="-200" dirty="0">
                <a:latin typeface="Georgia" panose="02040502050405020303"/>
                <a:cs typeface="Georgia" panose="02040502050405020303"/>
              </a:rPr>
              <a:t>−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concepts </a:t>
            </a:r>
            <a:r>
              <a:rPr sz="1800" dirty="0">
                <a:latin typeface="Caladea" panose="02000506000000020000"/>
                <a:cs typeface="Caladea" panose="02000506000000020000"/>
              </a:rPr>
              <a:t>of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graph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theory </a:t>
            </a:r>
            <a:r>
              <a:rPr sz="1800" dirty="0">
                <a:latin typeface="Caladea" panose="02000506000000020000"/>
                <a:cs typeface="Caladea" panose="02000506000000020000"/>
              </a:rPr>
              <a:t>is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used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extensively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in 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designing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circuit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connections. The types or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organization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of connections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are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named as  topologies.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Some examples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for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topologies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are </a:t>
            </a:r>
            <a:r>
              <a:rPr sz="1800" spc="-40" dirty="0">
                <a:latin typeface="Caladea" panose="02000506000000020000"/>
                <a:cs typeface="Caladea" panose="02000506000000020000"/>
              </a:rPr>
              <a:t>star, </a:t>
            </a:r>
            <a:r>
              <a:rPr sz="1800" dirty="0">
                <a:latin typeface="Caladea" panose="02000506000000020000"/>
                <a:cs typeface="Caladea" panose="02000506000000020000"/>
              </a:rPr>
              <a:t>bridge,</a:t>
            </a:r>
            <a:r>
              <a:rPr sz="1800" spc="39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series, </a:t>
            </a:r>
            <a:r>
              <a:rPr sz="1800" dirty="0">
                <a:latin typeface="Caladea" panose="02000506000000020000"/>
                <a:cs typeface="Caladea" panose="02000506000000020000"/>
              </a:rPr>
              <a:t>and 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parallel 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topologies.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 marL="330835" marR="8255" indent="-318770" algn="just">
              <a:lnSpc>
                <a:spcPts val="2600"/>
              </a:lnSpc>
              <a:spcBef>
                <a:spcPts val="155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1470" algn="l"/>
              </a:tabLst>
            </a:pPr>
            <a:r>
              <a:rPr sz="1800" b="1" spc="-10" dirty="0">
                <a:latin typeface="Caladea" panose="02000506000000020000"/>
                <a:cs typeface="Caladea" panose="02000506000000020000"/>
              </a:rPr>
              <a:t>Computer </a:t>
            </a:r>
            <a:r>
              <a:rPr sz="1800" b="1" spc="-15" dirty="0">
                <a:latin typeface="Caladea" panose="02000506000000020000"/>
                <a:cs typeface="Caladea" panose="02000506000000020000"/>
              </a:rPr>
              <a:t>Network </a:t>
            </a:r>
            <a:r>
              <a:rPr sz="1800" spc="-165" dirty="0">
                <a:latin typeface="Georgia" panose="02040502050405020303"/>
                <a:cs typeface="Georgia" panose="02040502050405020303"/>
              </a:rPr>
              <a:t>−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 relationships among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interconnected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computers </a:t>
            </a:r>
            <a:r>
              <a:rPr sz="1800" dirty="0">
                <a:latin typeface="Caladea" panose="02000506000000020000"/>
                <a:cs typeface="Caladea" panose="02000506000000020000"/>
              </a:rPr>
              <a:t>in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 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network follows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 principles of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graph</a:t>
            </a:r>
            <a:r>
              <a:rPr sz="1800" spc="1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25" dirty="0">
                <a:latin typeface="Caladea" panose="02000506000000020000"/>
                <a:cs typeface="Caladea" panose="02000506000000020000"/>
              </a:rPr>
              <a:t>theory.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 marL="330835" indent="-318770" algn="just">
              <a:lnSpc>
                <a:spcPct val="100000"/>
              </a:lnSpc>
              <a:spcBef>
                <a:spcPts val="265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1470" algn="l"/>
              </a:tabLst>
            </a:pPr>
            <a:r>
              <a:rPr sz="1800" b="1" spc="-5" dirty="0">
                <a:latin typeface="Caladea" panose="02000506000000020000"/>
                <a:cs typeface="Caladea" panose="02000506000000020000"/>
              </a:rPr>
              <a:t>Science</a:t>
            </a:r>
            <a:r>
              <a:rPr sz="1800" b="1" spc="28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165" dirty="0">
                <a:latin typeface="Georgia" panose="02040502050405020303"/>
                <a:cs typeface="Georgia" panose="02040502050405020303"/>
              </a:rPr>
              <a:t>−</a:t>
            </a:r>
            <a:r>
              <a:rPr sz="1800" spc="-25" dirty="0">
                <a:latin typeface="Georgia" panose="02040502050405020303"/>
                <a:cs typeface="Georgia" panose="02040502050405020303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</a:t>
            </a:r>
            <a:r>
              <a:rPr sz="1800" spc="27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molecular</a:t>
            </a:r>
            <a:r>
              <a:rPr sz="1800" spc="28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structure</a:t>
            </a:r>
            <a:r>
              <a:rPr sz="1800" spc="28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and</a:t>
            </a:r>
            <a:r>
              <a:rPr sz="1800" spc="28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chemical</a:t>
            </a:r>
            <a:r>
              <a:rPr sz="1800" spc="28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structure</a:t>
            </a:r>
            <a:r>
              <a:rPr sz="1800" spc="29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of</a:t>
            </a:r>
            <a:r>
              <a:rPr sz="1800" spc="28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dirty="0">
                <a:latin typeface="Caladea" panose="02000506000000020000"/>
                <a:cs typeface="Caladea" panose="02000506000000020000"/>
              </a:rPr>
              <a:t>a</a:t>
            </a:r>
            <a:r>
              <a:rPr sz="1800" spc="28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substance,</a:t>
            </a:r>
            <a:r>
              <a:rPr sz="1800" spc="29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</a:t>
            </a:r>
            <a:r>
              <a:rPr sz="1800" spc="28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20" dirty="0">
                <a:latin typeface="Caladea" panose="02000506000000020000"/>
                <a:cs typeface="Caladea" panose="02000506000000020000"/>
              </a:rPr>
              <a:t>DNA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 marL="330835" algn="just">
              <a:lnSpc>
                <a:spcPct val="100000"/>
              </a:lnSpc>
              <a:spcBef>
                <a:spcPts val="430"/>
              </a:spcBef>
            </a:pPr>
            <a:r>
              <a:rPr sz="1800" spc="-10" dirty="0">
                <a:latin typeface="Caladea" panose="02000506000000020000"/>
                <a:cs typeface="Caladea" panose="02000506000000020000"/>
              </a:rPr>
              <a:t>structure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of an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organism,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etc.,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are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represented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by</a:t>
            </a:r>
            <a:r>
              <a:rPr sz="1800" spc="8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graphs.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 marL="330835" indent="-318770" algn="just">
              <a:lnSpc>
                <a:spcPct val="100000"/>
              </a:lnSpc>
              <a:spcBef>
                <a:spcPts val="435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1470" algn="l"/>
              </a:tabLst>
            </a:pPr>
            <a:r>
              <a:rPr sz="1800" b="1" spc="-5" dirty="0">
                <a:latin typeface="Caladea" panose="02000506000000020000"/>
                <a:cs typeface="Caladea" panose="02000506000000020000"/>
              </a:rPr>
              <a:t>Linguistics </a:t>
            </a:r>
            <a:r>
              <a:rPr sz="1800" spc="-165" dirty="0">
                <a:latin typeface="Georgia" panose="02040502050405020303"/>
                <a:cs typeface="Georgia" panose="02040502050405020303"/>
              </a:rPr>
              <a:t>−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 parsing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tree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of </a:t>
            </a:r>
            <a:r>
              <a:rPr sz="1800" dirty="0">
                <a:latin typeface="Caladea" panose="02000506000000020000"/>
                <a:cs typeface="Caladea" panose="02000506000000020000"/>
              </a:rPr>
              <a:t>a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language and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grammar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of </a:t>
            </a:r>
            <a:r>
              <a:rPr sz="1800" dirty="0">
                <a:latin typeface="Caladea" panose="02000506000000020000"/>
                <a:cs typeface="Caladea" panose="02000506000000020000"/>
              </a:rPr>
              <a:t>a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language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uses</a:t>
            </a:r>
            <a:r>
              <a:rPr sz="1800" spc="-6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graphs.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 marL="330835" marR="5080" indent="-318770" algn="just">
              <a:lnSpc>
                <a:spcPct val="120000"/>
              </a:lnSpc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1470" algn="l"/>
              </a:tabLst>
            </a:pPr>
            <a:r>
              <a:rPr sz="1800" b="1" spc="-10" dirty="0">
                <a:latin typeface="Caladea" panose="02000506000000020000"/>
                <a:cs typeface="Caladea" panose="02000506000000020000"/>
              </a:rPr>
              <a:t>General </a:t>
            </a:r>
            <a:r>
              <a:rPr sz="1800" spc="-165" dirty="0">
                <a:latin typeface="Georgia" panose="02040502050405020303"/>
                <a:cs typeface="Georgia" panose="02040502050405020303"/>
              </a:rPr>
              <a:t>−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Routes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between the cities can be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represented </a:t>
            </a:r>
            <a:r>
              <a:rPr sz="1800" dirty="0">
                <a:latin typeface="Caladea" panose="02000506000000020000"/>
                <a:cs typeface="Caladea" panose="02000506000000020000"/>
              </a:rPr>
              <a:t>using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graphs.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Depicting 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hierarchical ordered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information such as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family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tree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can be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used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as </a:t>
            </a:r>
            <a:r>
              <a:rPr sz="1800" dirty="0">
                <a:latin typeface="Caladea" panose="02000506000000020000"/>
                <a:cs typeface="Caladea" panose="02000506000000020000"/>
              </a:rPr>
              <a:t>a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special type of 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graph </a:t>
            </a:r>
            <a:r>
              <a:rPr sz="1800" dirty="0">
                <a:latin typeface="Caladea" panose="02000506000000020000"/>
                <a:cs typeface="Caladea" panose="02000506000000020000"/>
              </a:rPr>
              <a:t>called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 tree.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 marL="330835" marR="311785" indent="-318770" algn="just">
              <a:lnSpc>
                <a:spcPct val="120000"/>
              </a:lnSpc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1470" algn="l"/>
              </a:tabLst>
            </a:pPr>
            <a:r>
              <a:rPr sz="1800" b="1" spc="-10" dirty="0">
                <a:latin typeface="Caladea" panose="02000506000000020000"/>
                <a:cs typeface="Caladea" panose="02000506000000020000"/>
              </a:rPr>
              <a:t>Computer </a:t>
            </a:r>
            <a:r>
              <a:rPr sz="1800" b="1" spc="-5" dirty="0">
                <a:latin typeface="Caladea" panose="02000506000000020000"/>
                <a:cs typeface="Caladea" panose="02000506000000020000"/>
              </a:rPr>
              <a:t>Science </a:t>
            </a:r>
            <a:r>
              <a:rPr sz="1800" spc="-165" dirty="0">
                <a:latin typeface="Georgia" panose="02040502050405020303"/>
                <a:cs typeface="Georgia" panose="02040502050405020303"/>
              </a:rPr>
              <a:t>−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Graph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theory is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used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for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study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of algorithms. </a:t>
            </a:r>
            <a:r>
              <a:rPr sz="1800" spc="-25" dirty="0">
                <a:latin typeface="Caladea" panose="02000506000000020000"/>
                <a:cs typeface="Caladea" panose="02000506000000020000"/>
              </a:rPr>
              <a:t>For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example,  Kruskal's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Algorithm,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Prim's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Algorithm and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Dijkstra's</a:t>
            </a:r>
            <a:r>
              <a:rPr sz="1800" spc="5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Algorithm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  <p:sp>
        <p:nvSpPr>
          <p:cNvPr id="8" name="object 8"/>
          <p:cNvSpPr txBox="1"/>
          <p:nvPr/>
        </p:nvSpPr>
        <p:spPr>
          <a:xfrm>
            <a:off x="172923" y="1265682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17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369773"/>
            <a:ext cx="434721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5" dirty="0">
                <a:solidFill>
                  <a:srgbClr val="000000"/>
                </a:solidFill>
              </a:rPr>
              <a:t>Chapter</a:t>
            </a:r>
            <a:r>
              <a:rPr sz="4300" spc="-65" dirty="0">
                <a:solidFill>
                  <a:srgbClr val="000000"/>
                </a:solidFill>
              </a:rPr>
              <a:t> </a:t>
            </a:r>
            <a:r>
              <a:rPr sz="4300" spc="-15" dirty="0">
                <a:solidFill>
                  <a:srgbClr val="000000"/>
                </a:solidFill>
              </a:rPr>
              <a:t>Contents</a:t>
            </a:r>
            <a:endParaRPr sz="4300"/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22250" y="1610741"/>
          <a:ext cx="8705850" cy="1595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6425"/>
                <a:gridCol w="7473950"/>
                <a:gridCol w="606425"/>
              </a:tblGrid>
              <a:tr h="42367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4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Sr</a:t>
                      </a:r>
                      <a:r>
                        <a:rPr sz="1800" b="1" spc="-11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b="1" spc="14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#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8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Major </a:t>
                      </a:r>
                      <a:r>
                        <a:rPr sz="1800" b="1" spc="-7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and </a:t>
                      </a: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Detailed 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Coverage</a:t>
                      </a: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Area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Hrs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</a:tr>
              <a:tr h="579120">
                <a:tc row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3200" dirty="0"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endParaRPr sz="3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3200" b="1" spc="-110" dirty="0">
                          <a:latin typeface="Trebuchet MS" panose="020B0603020202020204"/>
                          <a:cs typeface="Trebuchet MS" panose="020B0603020202020204"/>
                        </a:rPr>
                        <a:t>Graphs</a:t>
                      </a:r>
                      <a:endParaRPr sz="32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3200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3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</a:tr>
              <a:tr h="579119">
                <a:tc vMerge="1"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3200" spc="-90" dirty="0">
                          <a:latin typeface="Arial" panose="020B0604020202020204"/>
                          <a:cs typeface="Arial" panose="020B0604020202020204"/>
                        </a:rPr>
                        <a:t>Graph </a:t>
                      </a:r>
                      <a:r>
                        <a:rPr sz="3200" spc="-395" dirty="0">
                          <a:latin typeface="Arial" panose="020B0604020202020204"/>
                          <a:cs typeface="Arial" panose="020B0604020202020204"/>
                        </a:rPr>
                        <a:t>ADT, </a:t>
                      </a:r>
                      <a:r>
                        <a:rPr sz="3200" spc="-90" dirty="0">
                          <a:latin typeface="Arial" panose="020B0604020202020204"/>
                          <a:cs typeface="Arial" panose="020B0604020202020204"/>
                        </a:rPr>
                        <a:t>Graph </a:t>
                      </a:r>
                      <a:r>
                        <a:rPr sz="3200" spc="-95" dirty="0">
                          <a:latin typeface="Arial" panose="020B0604020202020204"/>
                          <a:cs typeface="Arial" panose="020B0604020202020204"/>
                        </a:rPr>
                        <a:t>Operation </a:t>
                      </a:r>
                      <a:r>
                        <a:rPr sz="3200" spc="-180" dirty="0">
                          <a:latin typeface="Arial" panose="020B0604020202020204"/>
                          <a:cs typeface="Arial" panose="020B0604020202020204"/>
                        </a:rPr>
                        <a:t>– </a:t>
                      </a:r>
                      <a:r>
                        <a:rPr sz="3200" spc="-434" dirty="0">
                          <a:latin typeface="Arial" panose="020B0604020202020204"/>
                          <a:cs typeface="Arial" panose="020B0604020202020204"/>
                        </a:rPr>
                        <a:t>DFS,</a:t>
                      </a:r>
                      <a:r>
                        <a:rPr sz="3200" spc="-28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3200" spc="-540" dirty="0">
                          <a:latin typeface="Arial" panose="020B0604020202020204"/>
                          <a:cs typeface="Arial" panose="020B0604020202020204"/>
                        </a:rPr>
                        <a:t>BFS</a:t>
                      </a:r>
                      <a:endParaRPr sz="3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  <a:tc vMerge="1"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  <p:sp>
        <p:nvSpPr>
          <p:cNvPr id="8" name="object 8"/>
          <p:cNvSpPr txBox="1"/>
          <p:nvPr/>
        </p:nvSpPr>
        <p:spPr>
          <a:xfrm>
            <a:off x="212547" y="1265682"/>
            <a:ext cx="106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45973"/>
            <a:ext cx="422465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0" dirty="0">
                <a:solidFill>
                  <a:srgbClr val="000000"/>
                </a:solidFill>
              </a:rPr>
              <a:t>Graph</a:t>
            </a:r>
            <a:r>
              <a:rPr sz="4300" spc="-65" dirty="0">
                <a:solidFill>
                  <a:srgbClr val="000000"/>
                </a:solidFill>
              </a:rPr>
              <a:t> </a:t>
            </a:r>
            <a:r>
              <a:rPr sz="4300" spc="-15" dirty="0">
                <a:solidFill>
                  <a:srgbClr val="000000"/>
                </a:solidFill>
              </a:rPr>
              <a:t>Operation</a:t>
            </a:r>
            <a:endParaRPr sz="4300"/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54939" y="1265682"/>
            <a:ext cx="5247640" cy="2965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18</a:t>
            </a:r>
            <a:endParaRPr sz="12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rebuchet MS" panose="020B0603020202020204"/>
              <a:cs typeface="Trebuchet MS" panose="020B0603020202020204"/>
            </a:endParaRPr>
          </a:p>
          <a:p>
            <a:pPr marL="330835" indent="-318770">
              <a:lnSpc>
                <a:spcPct val="100000"/>
              </a:lnSpc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0835" algn="l"/>
                <a:tab pos="331470" algn="l"/>
              </a:tabLst>
            </a:pPr>
            <a:r>
              <a:rPr sz="1800" spc="-10" dirty="0">
                <a:latin typeface="Caladea" panose="02000506000000020000"/>
                <a:cs typeface="Caladea" panose="02000506000000020000"/>
              </a:rPr>
              <a:t>Search </a:t>
            </a:r>
            <a:r>
              <a:rPr sz="1800" dirty="0">
                <a:latin typeface="Caladea" panose="02000506000000020000"/>
                <a:cs typeface="Caladea" panose="02000506000000020000"/>
              </a:rPr>
              <a:t>a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vertex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and the edge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between two</a:t>
            </a:r>
            <a:r>
              <a:rPr sz="1800" spc="4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vertices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 marL="330835" indent="-318770">
              <a:lnSpc>
                <a:spcPct val="100000"/>
              </a:lnSpc>
              <a:spcBef>
                <a:spcPts val="435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0835" algn="l"/>
                <a:tab pos="331470" algn="l"/>
              </a:tabLst>
            </a:pPr>
            <a:r>
              <a:rPr sz="1800" dirty="0">
                <a:latin typeface="Caladea" panose="02000506000000020000"/>
                <a:cs typeface="Caladea" panose="02000506000000020000"/>
              </a:rPr>
              <a:t>Inserting a</a:t>
            </a:r>
            <a:r>
              <a:rPr sz="1800" spc="-2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vertex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 marL="330835" indent="-318770">
              <a:lnSpc>
                <a:spcPct val="100000"/>
              </a:lnSpc>
              <a:spcBef>
                <a:spcPts val="430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0835" algn="l"/>
                <a:tab pos="331470" algn="l"/>
              </a:tabLst>
            </a:pPr>
            <a:r>
              <a:rPr sz="1800" dirty="0">
                <a:latin typeface="Caladea" panose="02000506000000020000"/>
                <a:cs typeface="Caladea" panose="02000506000000020000"/>
              </a:rPr>
              <a:t>Inserting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edges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between two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vertices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 marL="330835" indent="-318770">
              <a:lnSpc>
                <a:spcPct val="100000"/>
              </a:lnSpc>
              <a:spcBef>
                <a:spcPts val="430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0835" algn="l"/>
                <a:tab pos="331470" algn="l"/>
              </a:tabLst>
            </a:pPr>
            <a:r>
              <a:rPr sz="1800" spc="-5" dirty="0">
                <a:latin typeface="Caladea" panose="02000506000000020000"/>
                <a:cs typeface="Caladea" panose="02000506000000020000"/>
              </a:rPr>
              <a:t>Deleting </a:t>
            </a:r>
            <a:r>
              <a:rPr sz="1800" dirty="0">
                <a:latin typeface="Caladea" panose="02000506000000020000"/>
                <a:cs typeface="Caladea" panose="02000506000000020000"/>
              </a:rPr>
              <a:t>a</a:t>
            </a:r>
            <a:r>
              <a:rPr sz="1800" spc="-3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vertex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 marL="330835" indent="-318770">
              <a:lnSpc>
                <a:spcPct val="100000"/>
              </a:lnSpc>
              <a:spcBef>
                <a:spcPts val="435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0835" algn="l"/>
                <a:tab pos="331470" algn="l"/>
              </a:tabLst>
            </a:pPr>
            <a:r>
              <a:rPr sz="1800" spc="-5" dirty="0">
                <a:latin typeface="Caladea" panose="02000506000000020000"/>
                <a:cs typeface="Caladea" panose="02000506000000020000"/>
              </a:rPr>
              <a:t>Deleting edges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between two</a:t>
            </a:r>
            <a:r>
              <a:rPr sz="1800" spc="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vertices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 marL="330835" indent="-318770">
              <a:lnSpc>
                <a:spcPct val="100000"/>
              </a:lnSpc>
              <a:spcBef>
                <a:spcPts val="435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0835" algn="l"/>
                <a:tab pos="331470" algn="l"/>
              </a:tabLst>
            </a:pPr>
            <a:r>
              <a:rPr sz="1800" spc="-25" dirty="0">
                <a:latin typeface="Caladea" panose="02000506000000020000"/>
                <a:cs typeface="Caladea" panose="02000506000000020000"/>
              </a:rPr>
              <a:t>Traversal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 marL="788035" lvl="1" indent="-318770">
              <a:lnSpc>
                <a:spcPct val="100000"/>
              </a:lnSpc>
              <a:spcBef>
                <a:spcPts val="430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788035" algn="l"/>
                <a:tab pos="788670" algn="l"/>
              </a:tabLst>
            </a:pPr>
            <a:r>
              <a:rPr sz="1800" spc="-5" dirty="0">
                <a:latin typeface="Caladea" panose="02000506000000020000"/>
                <a:cs typeface="Caladea" panose="02000506000000020000"/>
              </a:rPr>
              <a:t>Breadth-First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Search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 marL="788035" lvl="1" indent="-318770">
              <a:lnSpc>
                <a:spcPct val="100000"/>
              </a:lnSpc>
              <a:spcBef>
                <a:spcPts val="435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788035" algn="l"/>
                <a:tab pos="788670" algn="l"/>
              </a:tabLst>
            </a:pPr>
            <a:r>
              <a:rPr sz="1800" spc="-5" dirty="0">
                <a:latin typeface="Caladea" panose="02000506000000020000"/>
                <a:cs typeface="Caladea" panose="02000506000000020000"/>
              </a:rPr>
              <a:t>Depth-First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Search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294" y="103454"/>
            <a:ext cx="8482990" cy="673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0" dirty="0">
                <a:solidFill>
                  <a:srgbClr val="000000"/>
                </a:solidFill>
              </a:rPr>
              <a:t>Breadth-First</a:t>
            </a:r>
            <a:r>
              <a:rPr sz="4300" spc="-50" dirty="0">
                <a:solidFill>
                  <a:srgbClr val="000000"/>
                </a:solidFill>
              </a:rPr>
              <a:t> </a:t>
            </a:r>
            <a:r>
              <a:rPr sz="4300" spc="-5" dirty="0">
                <a:solidFill>
                  <a:srgbClr val="000000"/>
                </a:solidFill>
              </a:rPr>
              <a:t>Search</a:t>
            </a:r>
            <a:endParaRPr sz="4300"/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93039" y="1597099"/>
            <a:ext cx="8757920" cy="58928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765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Breadth-First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Search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algorithm(BFS) </a:t>
            </a:r>
            <a:r>
              <a:rPr sz="1600" spc="-15" dirty="0">
                <a:latin typeface="Caladea" panose="02000506000000020000"/>
                <a:cs typeface="Caladea" panose="02000506000000020000"/>
              </a:rPr>
              <a:t>traverses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a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graph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in a breadth </a:t>
            </a:r>
            <a:r>
              <a:rPr sz="1600" spc="-15" dirty="0">
                <a:latin typeface="Caladea" panose="02000506000000020000"/>
                <a:cs typeface="Caladea" panose="02000506000000020000"/>
              </a:rPr>
              <a:t>wards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motion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and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uses a queue 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to remember to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get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the </a:t>
            </a:r>
            <a:r>
              <a:rPr sz="1600" spc="-15" dirty="0">
                <a:latin typeface="Caladea" panose="02000506000000020000"/>
                <a:cs typeface="Caladea" panose="02000506000000020000"/>
              </a:rPr>
              <a:t>next </a:t>
            </a:r>
            <a:r>
              <a:rPr sz="1600" spc="-20" dirty="0">
                <a:latin typeface="Caladea" panose="02000506000000020000"/>
                <a:cs typeface="Caladea" panose="02000506000000020000"/>
              </a:rPr>
              <a:t>vertex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to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start a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search when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a dead end occurs in </a:t>
            </a:r>
            <a:r>
              <a:rPr sz="1600" spc="-20" dirty="0">
                <a:latin typeface="Caladea" panose="02000506000000020000"/>
                <a:cs typeface="Caladea" panose="02000506000000020000"/>
              </a:rPr>
              <a:t>any</a:t>
            </a:r>
            <a:r>
              <a:rPr sz="1600" spc="190" dirty="0">
                <a:latin typeface="Caladea" panose="02000506000000020000"/>
                <a:cs typeface="Caladea" panose="02000506000000020000"/>
              </a:rPr>
              <a:t>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iteration.</a:t>
            </a:r>
            <a:endParaRPr sz="16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098" y="2660637"/>
            <a:ext cx="2743200" cy="333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202232" y="2186432"/>
            <a:ext cx="499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Caladea" panose="02000506000000020000"/>
                <a:cs typeface="Caladea" panose="02000506000000020000"/>
              </a:rPr>
              <a:t>Start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98905" y="2444750"/>
            <a:ext cx="117856" cy="247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  <p:sp>
        <p:nvSpPr>
          <p:cNvPr id="13" name="object 13"/>
          <p:cNvSpPr txBox="1"/>
          <p:nvPr/>
        </p:nvSpPr>
        <p:spPr>
          <a:xfrm>
            <a:off x="2768727" y="2321712"/>
            <a:ext cx="2938145" cy="339090"/>
          </a:xfrm>
          <a:prstGeom prst="rect">
            <a:avLst/>
          </a:prstGeom>
          <a:solidFill>
            <a:srgbClr val="DD8046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</a:pPr>
            <a:r>
              <a:rPr sz="1600" i="1" spc="-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Algorithm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" name="Content Placeholder 18" descr="New Doc 2020-04-05 23.36.03_2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253740" y="2660650"/>
            <a:ext cx="5064125" cy="34429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45973"/>
            <a:ext cx="750824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0" dirty="0">
                <a:solidFill>
                  <a:srgbClr val="000000"/>
                </a:solidFill>
              </a:rPr>
              <a:t>Breadth-First </a:t>
            </a:r>
            <a:r>
              <a:rPr sz="4300" spc="-5" dirty="0">
                <a:solidFill>
                  <a:srgbClr val="000000"/>
                </a:solidFill>
              </a:rPr>
              <a:t>Search</a:t>
            </a:r>
            <a:r>
              <a:rPr sz="4300" spc="-25" dirty="0">
                <a:solidFill>
                  <a:srgbClr val="000000"/>
                </a:solidFill>
              </a:rPr>
              <a:t> </a:t>
            </a:r>
            <a:r>
              <a:rPr sz="4300" spc="-15" dirty="0">
                <a:solidFill>
                  <a:srgbClr val="000000"/>
                </a:solidFill>
              </a:rPr>
              <a:t>Example</a:t>
            </a:r>
            <a:endParaRPr sz="4300"/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72923" y="1265682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20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05306" y="2040763"/>
            <a:ext cx="3101975" cy="4023995"/>
            <a:chOff x="1005306" y="2040763"/>
            <a:chExt cx="3101975" cy="4023995"/>
          </a:xfrm>
        </p:grpSpPr>
        <p:sp>
          <p:nvSpPr>
            <p:cNvPr id="9" name="object 9"/>
            <p:cNvSpPr/>
            <p:nvPr/>
          </p:nvSpPr>
          <p:spPr>
            <a:xfrm>
              <a:off x="1005306" y="2040763"/>
              <a:ext cx="3101975" cy="2011680"/>
            </a:xfrm>
            <a:custGeom>
              <a:avLst/>
              <a:gdLst/>
              <a:ahLst/>
              <a:cxnLst/>
              <a:rect l="l" t="t" r="r" b="b"/>
              <a:pathLst>
                <a:path w="3101975" h="2011679">
                  <a:moveTo>
                    <a:pt x="3101466" y="0"/>
                  </a:moveTo>
                  <a:lnTo>
                    <a:pt x="0" y="0"/>
                  </a:lnTo>
                  <a:lnTo>
                    <a:pt x="0" y="2011680"/>
                  </a:lnTo>
                  <a:lnTo>
                    <a:pt x="3101466" y="2011680"/>
                  </a:lnTo>
                  <a:lnTo>
                    <a:pt x="3101466" y="0"/>
                  </a:lnTo>
                  <a:close/>
                </a:path>
              </a:pathLst>
            </a:custGeom>
            <a:solidFill>
              <a:srgbClr val="DCE4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05306" y="4052455"/>
              <a:ext cx="3101975" cy="2011680"/>
            </a:xfrm>
            <a:custGeom>
              <a:avLst/>
              <a:gdLst/>
              <a:ahLst/>
              <a:cxnLst/>
              <a:rect l="l" t="t" r="r" b="b"/>
              <a:pathLst>
                <a:path w="3101975" h="2011679">
                  <a:moveTo>
                    <a:pt x="3101466" y="0"/>
                  </a:moveTo>
                  <a:lnTo>
                    <a:pt x="0" y="0"/>
                  </a:lnTo>
                  <a:lnTo>
                    <a:pt x="0" y="2011679"/>
                  </a:lnTo>
                  <a:lnTo>
                    <a:pt x="3101466" y="2011679"/>
                  </a:lnTo>
                  <a:lnTo>
                    <a:pt x="3101466" y="0"/>
                  </a:lnTo>
                  <a:close/>
                </a:path>
              </a:pathLst>
            </a:custGeom>
            <a:solidFill>
              <a:srgbClr val="EEF3F7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46050" y="1610741"/>
          <a:ext cx="8858250" cy="446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2805"/>
                <a:gridCol w="3101340"/>
                <a:gridCol w="3893820"/>
                <a:gridCol w="989965"/>
              </a:tblGrid>
              <a:tr h="423672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Step</a:t>
                      </a: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b="1" spc="14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#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Traversal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Description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O/P</a:t>
                      </a: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Seq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</a:tr>
              <a:tr h="20116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60" dirty="0">
                          <a:latin typeface="Arial" panose="020B0604020202020204"/>
                          <a:cs typeface="Arial" panose="020B0604020202020204"/>
                        </a:rPr>
                        <a:t>Initialize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the</a:t>
                      </a:r>
                      <a:r>
                        <a:rPr sz="1800" spc="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spc="-130" dirty="0">
                          <a:latin typeface="Arial" panose="020B0604020202020204"/>
                          <a:cs typeface="Arial" panose="020B0604020202020204"/>
                        </a:rPr>
                        <a:t>Queue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Arial" panose="020B0604020202020204"/>
                          <a:cs typeface="Arial" panose="020B0604020202020204"/>
                        </a:rPr>
                        <a:t>--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</a:tr>
              <a:tr h="201169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8064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75" dirty="0">
                          <a:latin typeface="Arial" panose="020B0604020202020204"/>
                          <a:cs typeface="Arial" panose="020B0604020202020204"/>
                        </a:rPr>
                        <a:t>We </a:t>
                      </a:r>
                      <a:r>
                        <a:rPr sz="1800" spc="-60" dirty="0">
                          <a:latin typeface="Arial" panose="020B0604020202020204"/>
                          <a:cs typeface="Arial" panose="020B0604020202020204"/>
                        </a:rPr>
                        <a:t>start </a:t>
                      </a:r>
                      <a:r>
                        <a:rPr sz="1800" spc="-85" dirty="0">
                          <a:latin typeface="Arial" panose="020B0604020202020204"/>
                          <a:cs typeface="Arial" panose="020B0604020202020204"/>
                        </a:rPr>
                        <a:t>from visiting </a:t>
                      </a:r>
                      <a:r>
                        <a:rPr sz="1800" spc="-305" dirty="0">
                          <a:latin typeface="Arial" panose="020B0604020202020204"/>
                          <a:cs typeface="Arial" panose="020B0604020202020204"/>
                        </a:rPr>
                        <a:t>S </a:t>
                      </a:r>
                      <a:r>
                        <a:rPr sz="1800" spc="-75" dirty="0">
                          <a:latin typeface="Arial" panose="020B0604020202020204"/>
                          <a:cs typeface="Arial" panose="020B0604020202020204"/>
                        </a:rPr>
                        <a:t>(starting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node),  </a:t>
                      </a:r>
                      <a:r>
                        <a:rPr sz="1800" spc="-80" dirty="0">
                          <a:latin typeface="Arial" panose="020B0604020202020204"/>
                          <a:cs typeface="Arial" panose="020B0604020202020204"/>
                        </a:rPr>
                        <a:t>and </a:t>
                      </a:r>
                      <a:r>
                        <a:rPr sz="1800" spc="-100" dirty="0">
                          <a:latin typeface="Arial" panose="020B0604020202020204"/>
                          <a:cs typeface="Arial" panose="020B0604020202020204"/>
                        </a:rPr>
                        <a:t>mark </a:t>
                      </a:r>
                      <a:r>
                        <a:rPr sz="1800" spc="-10" dirty="0">
                          <a:latin typeface="Arial" panose="020B0604020202020204"/>
                          <a:cs typeface="Arial" panose="020B0604020202020204"/>
                        </a:rPr>
                        <a:t>it </a:t>
                      </a:r>
                      <a:r>
                        <a:rPr sz="1800" spc="-80" dirty="0">
                          <a:latin typeface="Arial" panose="020B0604020202020204"/>
                          <a:cs typeface="Arial" panose="020B0604020202020204"/>
                        </a:rPr>
                        <a:t>visited and put </a:t>
                      </a:r>
                      <a:r>
                        <a:rPr sz="1800" spc="-10" dirty="0">
                          <a:latin typeface="Arial" panose="020B0604020202020204"/>
                          <a:cs typeface="Arial" panose="020B0604020202020204"/>
                        </a:rPr>
                        <a:t>it </a:t>
                      </a:r>
                      <a:r>
                        <a:rPr sz="1800" spc="-105" dirty="0">
                          <a:latin typeface="Arial" panose="020B0604020202020204"/>
                          <a:cs typeface="Arial" panose="020B0604020202020204"/>
                        </a:rPr>
                        <a:t>onto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the  </a:t>
                      </a:r>
                      <a:r>
                        <a:rPr sz="1800" spc="-130" dirty="0">
                          <a:latin typeface="Arial" panose="020B0604020202020204"/>
                          <a:cs typeface="Arial" panose="020B0604020202020204"/>
                        </a:rPr>
                        <a:t>queue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Arial" panose="020B0604020202020204"/>
                          <a:cs typeface="Arial" panose="020B0604020202020204"/>
                        </a:rPr>
                        <a:t>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1092200" y="2159000"/>
            <a:ext cx="2857500" cy="3687445"/>
            <a:chOff x="1092200" y="2159000"/>
            <a:chExt cx="2857500" cy="3687445"/>
          </a:xfrm>
        </p:grpSpPr>
        <p:sp>
          <p:nvSpPr>
            <p:cNvPr id="13" name="object 13"/>
            <p:cNvSpPr/>
            <p:nvPr/>
          </p:nvSpPr>
          <p:spPr>
            <a:xfrm>
              <a:off x="1092200" y="2159000"/>
              <a:ext cx="2857500" cy="1685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92200" y="4131729"/>
              <a:ext cx="2857500" cy="1714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500837"/>
            <a:ext cx="76631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5" dirty="0">
                <a:solidFill>
                  <a:srgbClr val="000000"/>
                </a:solidFill>
              </a:rPr>
              <a:t>Breadth-</a:t>
            </a:r>
            <a:r>
              <a:rPr sz="3600" spc="-95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First </a:t>
            </a:r>
            <a:r>
              <a:rPr sz="3600" spc="-270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Search </a:t>
            </a:r>
            <a:r>
              <a:rPr sz="3600" spc="-285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Example</a:t>
            </a:r>
            <a:r>
              <a:rPr sz="3600" spc="-20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600" spc="-300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cont…</a:t>
            </a:r>
            <a:endParaRPr sz="3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72923" y="1265682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21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66800" y="2040763"/>
            <a:ext cx="2971800" cy="4023995"/>
            <a:chOff x="1066800" y="2040763"/>
            <a:chExt cx="2971800" cy="4023995"/>
          </a:xfrm>
        </p:grpSpPr>
        <p:sp>
          <p:nvSpPr>
            <p:cNvPr id="9" name="object 9"/>
            <p:cNvSpPr/>
            <p:nvPr/>
          </p:nvSpPr>
          <p:spPr>
            <a:xfrm>
              <a:off x="1066800" y="2040763"/>
              <a:ext cx="2971800" cy="2011680"/>
            </a:xfrm>
            <a:custGeom>
              <a:avLst/>
              <a:gdLst/>
              <a:ahLst/>
              <a:cxnLst/>
              <a:rect l="l" t="t" r="r" b="b"/>
              <a:pathLst>
                <a:path w="2971800" h="2011679">
                  <a:moveTo>
                    <a:pt x="2971800" y="0"/>
                  </a:moveTo>
                  <a:lnTo>
                    <a:pt x="0" y="0"/>
                  </a:lnTo>
                  <a:lnTo>
                    <a:pt x="0" y="2011680"/>
                  </a:lnTo>
                  <a:lnTo>
                    <a:pt x="2971800" y="2011680"/>
                  </a:lnTo>
                  <a:lnTo>
                    <a:pt x="2971800" y="0"/>
                  </a:lnTo>
                  <a:close/>
                </a:path>
              </a:pathLst>
            </a:custGeom>
            <a:solidFill>
              <a:srgbClr val="DCE4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66800" y="4052455"/>
              <a:ext cx="2971800" cy="2011680"/>
            </a:xfrm>
            <a:custGeom>
              <a:avLst/>
              <a:gdLst/>
              <a:ahLst/>
              <a:cxnLst/>
              <a:rect l="l" t="t" r="r" b="b"/>
              <a:pathLst>
                <a:path w="2971800" h="2011679">
                  <a:moveTo>
                    <a:pt x="2971800" y="0"/>
                  </a:moveTo>
                  <a:lnTo>
                    <a:pt x="0" y="0"/>
                  </a:lnTo>
                  <a:lnTo>
                    <a:pt x="0" y="2011679"/>
                  </a:lnTo>
                  <a:lnTo>
                    <a:pt x="2971800" y="2011679"/>
                  </a:lnTo>
                  <a:lnTo>
                    <a:pt x="2971800" y="0"/>
                  </a:lnTo>
                  <a:close/>
                </a:path>
              </a:pathLst>
            </a:custGeom>
            <a:solidFill>
              <a:srgbClr val="EEF3F7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22250" y="1610741"/>
          <a:ext cx="8705850" cy="446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/>
                <a:gridCol w="2971800"/>
                <a:gridCol w="3733800"/>
                <a:gridCol w="1143000"/>
              </a:tblGrid>
              <a:tr h="423672"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Step</a:t>
                      </a: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b="1" spc="14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#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Traversal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Description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O/P</a:t>
                      </a:r>
                      <a:r>
                        <a:rPr sz="1800" b="1" spc="-11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Seq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</a:tr>
              <a:tr h="20116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82550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30" dirty="0">
                          <a:latin typeface="Arial" panose="020B0604020202020204"/>
                          <a:cs typeface="Arial" panose="020B0604020202020204"/>
                        </a:rPr>
                        <a:t>Queue </a:t>
                      </a:r>
                      <a:r>
                        <a:rPr sz="1800" spc="-155" dirty="0">
                          <a:latin typeface="Arial" panose="020B0604020202020204"/>
                          <a:cs typeface="Arial" panose="020B0604020202020204"/>
                        </a:rPr>
                        <a:t>is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not </a:t>
                      </a:r>
                      <a:r>
                        <a:rPr sz="1800" spc="-85" dirty="0">
                          <a:latin typeface="Arial" panose="020B0604020202020204"/>
                          <a:cs typeface="Arial" panose="020B0604020202020204"/>
                        </a:rPr>
                        <a:t>empty </a:t>
                      </a:r>
                      <a:r>
                        <a:rPr sz="1800" spc="-80" dirty="0">
                          <a:latin typeface="Arial" panose="020B0604020202020204"/>
                          <a:cs typeface="Arial" panose="020B0604020202020204"/>
                        </a:rPr>
                        <a:t>and </a:t>
                      </a:r>
                      <a:r>
                        <a:rPr sz="1800" spc="-305" dirty="0">
                          <a:latin typeface="Arial" panose="020B0604020202020204"/>
                          <a:cs typeface="Arial" panose="020B0604020202020204"/>
                        </a:rPr>
                        <a:t>S </a:t>
                      </a:r>
                      <a:r>
                        <a:rPr sz="1800" spc="-155" dirty="0">
                          <a:latin typeface="Arial" panose="020B0604020202020204"/>
                          <a:cs typeface="Arial" panose="020B0604020202020204"/>
                        </a:rPr>
                        <a:t>is </a:t>
                      </a:r>
                      <a:r>
                        <a:rPr sz="1800" spc="-80" dirty="0">
                          <a:latin typeface="Arial" panose="020B0604020202020204"/>
                          <a:cs typeface="Arial" panose="020B0604020202020204"/>
                        </a:rPr>
                        <a:t>dequed.  </a:t>
                      </a:r>
                      <a:r>
                        <a:rPr sz="1800" spc="-75" dirty="0">
                          <a:latin typeface="Arial" panose="020B0604020202020204"/>
                          <a:cs typeface="Arial" panose="020B0604020202020204"/>
                        </a:rPr>
                        <a:t>We </a:t>
                      </a:r>
                      <a:r>
                        <a:rPr sz="1800" spc="-135" dirty="0">
                          <a:latin typeface="Arial" panose="020B0604020202020204"/>
                          <a:cs typeface="Arial" panose="020B0604020202020204"/>
                        </a:rPr>
                        <a:t>then </a:t>
                      </a:r>
                      <a:r>
                        <a:rPr sz="1800" spc="-170" dirty="0">
                          <a:latin typeface="Arial" panose="020B0604020202020204"/>
                          <a:cs typeface="Arial" panose="020B0604020202020204"/>
                        </a:rPr>
                        <a:t>see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unvisited </a:t>
                      </a:r>
                      <a:r>
                        <a:rPr sz="1800" spc="-75" dirty="0">
                          <a:latin typeface="Arial" panose="020B0604020202020204"/>
                          <a:cs typeface="Arial" panose="020B0604020202020204"/>
                        </a:rPr>
                        <a:t>adjacent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node  </a:t>
                      </a:r>
                      <a:r>
                        <a:rPr sz="1800" spc="-85" dirty="0">
                          <a:latin typeface="Arial" panose="020B0604020202020204"/>
                          <a:cs typeface="Arial" panose="020B0604020202020204"/>
                        </a:rPr>
                        <a:t>from </a:t>
                      </a:r>
                      <a:r>
                        <a:rPr sz="1800" spc="-225" dirty="0">
                          <a:latin typeface="Arial" panose="020B0604020202020204"/>
                          <a:cs typeface="Arial" panose="020B0604020202020204"/>
                        </a:rPr>
                        <a:t>S. </a:t>
                      </a:r>
                      <a:r>
                        <a:rPr sz="1800" spc="-160" dirty="0">
                          <a:latin typeface="Arial" panose="020B0604020202020204"/>
                          <a:cs typeface="Arial" panose="020B0604020202020204"/>
                        </a:rPr>
                        <a:t>In </a:t>
                      </a:r>
                      <a:r>
                        <a:rPr sz="1800" spc="-135" dirty="0">
                          <a:latin typeface="Arial" panose="020B0604020202020204"/>
                          <a:cs typeface="Arial" panose="020B0604020202020204"/>
                        </a:rPr>
                        <a:t>this </a:t>
                      </a:r>
                      <a:r>
                        <a:rPr sz="1800" spc="-95" dirty="0">
                          <a:latin typeface="Arial" panose="020B0604020202020204"/>
                          <a:cs typeface="Arial" panose="020B0604020202020204"/>
                        </a:rPr>
                        <a:t>example, </a:t>
                      </a:r>
                      <a:r>
                        <a:rPr sz="1800" spc="-125" dirty="0">
                          <a:latin typeface="Arial" panose="020B0604020202020204"/>
                          <a:cs typeface="Arial" panose="020B0604020202020204"/>
                        </a:rPr>
                        <a:t>we </a:t>
                      </a:r>
                      <a:r>
                        <a:rPr sz="1800" spc="-120" dirty="0">
                          <a:latin typeface="Arial" panose="020B0604020202020204"/>
                          <a:cs typeface="Arial" panose="020B0604020202020204"/>
                        </a:rPr>
                        <a:t>have </a:t>
                      </a:r>
                      <a:r>
                        <a:rPr sz="1800" spc="-85" dirty="0">
                          <a:latin typeface="Arial" panose="020B0604020202020204"/>
                          <a:cs typeface="Arial" panose="020B0604020202020204"/>
                        </a:rPr>
                        <a:t>three  </a:t>
                      </a:r>
                      <a:r>
                        <a:rPr sz="1800" spc="-145" dirty="0">
                          <a:latin typeface="Arial" panose="020B0604020202020204"/>
                          <a:cs typeface="Arial" panose="020B0604020202020204"/>
                        </a:rPr>
                        <a:t>nodes </a:t>
                      </a:r>
                      <a:r>
                        <a:rPr sz="1800" spc="-85" dirty="0">
                          <a:latin typeface="Arial" panose="020B0604020202020204"/>
                          <a:cs typeface="Arial" panose="020B0604020202020204"/>
                        </a:rPr>
                        <a:t>but </a:t>
                      </a:r>
                      <a:r>
                        <a:rPr sz="1800" spc="-45" dirty="0">
                          <a:latin typeface="Arial" panose="020B0604020202020204"/>
                          <a:cs typeface="Arial" panose="020B0604020202020204"/>
                        </a:rPr>
                        <a:t>alphabetically </a:t>
                      </a:r>
                      <a:r>
                        <a:rPr sz="1800" spc="-120" dirty="0">
                          <a:latin typeface="Arial" panose="020B0604020202020204"/>
                          <a:cs typeface="Arial" panose="020B0604020202020204"/>
                        </a:rPr>
                        <a:t>we </a:t>
                      </a:r>
                      <a:r>
                        <a:rPr sz="1800" spc="-160" dirty="0">
                          <a:latin typeface="Arial" panose="020B0604020202020204"/>
                          <a:cs typeface="Arial" panose="020B0604020202020204"/>
                        </a:rPr>
                        <a:t>choose </a:t>
                      </a:r>
                      <a:r>
                        <a:rPr sz="1800" spc="-114" dirty="0">
                          <a:latin typeface="Arial" panose="020B0604020202020204"/>
                          <a:cs typeface="Arial" panose="020B0604020202020204"/>
                        </a:rPr>
                        <a:t>A  </a:t>
                      </a:r>
                      <a:r>
                        <a:rPr sz="1800" spc="-100" dirty="0">
                          <a:latin typeface="Arial" panose="020B0604020202020204"/>
                          <a:cs typeface="Arial" panose="020B0604020202020204"/>
                        </a:rPr>
                        <a:t>mark </a:t>
                      </a:r>
                      <a:r>
                        <a:rPr sz="1800" spc="-10" dirty="0">
                          <a:latin typeface="Arial" panose="020B0604020202020204"/>
                          <a:cs typeface="Arial" panose="020B0604020202020204"/>
                        </a:rPr>
                        <a:t>it </a:t>
                      </a:r>
                      <a:r>
                        <a:rPr sz="1800" spc="-80" dirty="0">
                          <a:latin typeface="Arial" panose="020B0604020202020204"/>
                          <a:cs typeface="Arial" panose="020B0604020202020204"/>
                        </a:rPr>
                        <a:t>visited and </a:t>
                      </a:r>
                      <a:r>
                        <a:rPr sz="1800" spc="-135" dirty="0">
                          <a:latin typeface="Arial" panose="020B0604020202020204"/>
                          <a:cs typeface="Arial" panose="020B0604020202020204"/>
                        </a:rPr>
                        <a:t>enqueue</a:t>
                      </a:r>
                      <a:r>
                        <a:rPr sz="1800" spc="19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spc="-45" dirty="0">
                          <a:latin typeface="Arial" panose="020B0604020202020204"/>
                          <a:cs typeface="Arial" panose="020B0604020202020204"/>
                        </a:rPr>
                        <a:t>it.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29" dirty="0">
                          <a:latin typeface="Arial" panose="020B0604020202020204"/>
                          <a:cs typeface="Arial" panose="020B0604020202020204"/>
                        </a:rPr>
                        <a:t>S,</a:t>
                      </a:r>
                      <a:r>
                        <a:rPr sz="1800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spc="-114" dirty="0"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</a:tr>
              <a:tr h="201169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70" dirty="0">
                          <a:latin typeface="Arial" panose="020B0604020202020204"/>
                          <a:cs typeface="Arial" panose="020B0604020202020204"/>
                        </a:rPr>
                        <a:t>Next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unvisited </a:t>
                      </a:r>
                      <a:r>
                        <a:rPr sz="1800" spc="-70" dirty="0">
                          <a:latin typeface="Arial" panose="020B0604020202020204"/>
                          <a:cs typeface="Arial" panose="020B0604020202020204"/>
                        </a:rPr>
                        <a:t>adjacent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node </a:t>
                      </a:r>
                      <a:r>
                        <a:rPr sz="1800" spc="-90" dirty="0">
                          <a:latin typeface="Arial" panose="020B0604020202020204"/>
                          <a:cs typeface="Arial" panose="020B0604020202020204"/>
                        </a:rPr>
                        <a:t>from</a:t>
                      </a:r>
                      <a:r>
                        <a:rPr sz="1800" spc="18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spc="-305" dirty="0">
                          <a:latin typeface="Arial" panose="020B0604020202020204"/>
                          <a:cs typeface="Arial" panose="020B0604020202020204"/>
                        </a:rPr>
                        <a:t>S </a:t>
                      </a:r>
                      <a:r>
                        <a:rPr sz="1800" spc="-160" dirty="0">
                          <a:latin typeface="Arial" panose="020B0604020202020204"/>
                          <a:cs typeface="Arial" panose="020B0604020202020204"/>
                        </a:rPr>
                        <a:t>is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229" dirty="0">
                          <a:latin typeface="Arial" panose="020B0604020202020204"/>
                          <a:cs typeface="Arial" panose="020B0604020202020204"/>
                        </a:rPr>
                        <a:t>B. </a:t>
                      </a:r>
                      <a:r>
                        <a:rPr sz="1800" spc="-75" dirty="0">
                          <a:latin typeface="Arial" panose="020B0604020202020204"/>
                          <a:cs typeface="Arial" panose="020B0604020202020204"/>
                        </a:rPr>
                        <a:t>We </a:t>
                      </a:r>
                      <a:r>
                        <a:rPr sz="1800" spc="-100" dirty="0">
                          <a:latin typeface="Arial" panose="020B0604020202020204"/>
                          <a:cs typeface="Arial" panose="020B0604020202020204"/>
                        </a:rPr>
                        <a:t>mark </a:t>
                      </a:r>
                      <a:r>
                        <a:rPr sz="1800" spc="-15" dirty="0">
                          <a:latin typeface="Arial" panose="020B0604020202020204"/>
                          <a:cs typeface="Arial" panose="020B0604020202020204"/>
                        </a:rPr>
                        <a:t>it </a:t>
                      </a:r>
                      <a:r>
                        <a:rPr sz="1800" spc="-80" dirty="0">
                          <a:latin typeface="Arial" panose="020B0604020202020204"/>
                          <a:cs typeface="Arial" panose="020B0604020202020204"/>
                        </a:rPr>
                        <a:t>visited and </a:t>
                      </a:r>
                      <a:r>
                        <a:rPr sz="1800" spc="-135" dirty="0">
                          <a:latin typeface="Arial" panose="020B0604020202020204"/>
                          <a:cs typeface="Arial" panose="020B0604020202020204"/>
                        </a:rPr>
                        <a:t>enqueue</a:t>
                      </a:r>
                      <a:r>
                        <a:rPr sz="1800" spc="2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spc="-45" dirty="0">
                          <a:latin typeface="Arial" panose="020B0604020202020204"/>
                          <a:cs typeface="Arial" panose="020B0604020202020204"/>
                        </a:rPr>
                        <a:t>it.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29" dirty="0">
                          <a:latin typeface="Arial" panose="020B0604020202020204"/>
                          <a:cs typeface="Arial" panose="020B0604020202020204"/>
                        </a:rPr>
                        <a:t>S,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A,</a:t>
                      </a:r>
                      <a:r>
                        <a:rPr sz="1800" spc="-7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spc="-305" dirty="0">
                          <a:latin typeface="Arial" panose="020B0604020202020204"/>
                          <a:cs typeface="Arial" panose="020B0604020202020204"/>
                        </a:rPr>
                        <a:t>B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1117600" y="2125091"/>
            <a:ext cx="2857500" cy="3710940"/>
            <a:chOff x="1117600" y="2125091"/>
            <a:chExt cx="2857500" cy="3710940"/>
          </a:xfrm>
        </p:grpSpPr>
        <p:sp>
          <p:nvSpPr>
            <p:cNvPr id="13" name="object 13"/>
            <p:cNvSpPr/>
            <p:nvPr/>
          </p:nvSpPr>
          <p:spPr>
            <a:xfrm>
              <a:off x="1117600" y="2125091"/>
              <a:ext cx="2857500" cy="16954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17600" y="4140200"/>
              <a:ext cx="2857500" cy="16954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07340" y="6133023"/>
            <a:ext cx="5144770" cy="2349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400" b="1" i="1" spc="1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Note: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comma </a:t>
            </a:r>
            <a:r>
              <a:rPr sz="1400" i="1" dirty="0">
                <a:latin typeface="Caladea" panose="02000506000000020000"/>
                <a:cs typeface="Caladea" panose="02000506000000020000"/>
              </a:rPr>
              <a:t>used in Output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Sequence (i.e. </a:t>
            </a:r>
            <a:r>
              <a:rPr sz="1400" i="1" dirty="0">
                <a:latin typeface="Caladea" panose="02000506000000020000"/>
                <a:cs typeface="Caladea" panose="02000506000000020000"/>
              </a:rPr>
              <a:t>O/P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Seq) </a:t>
            </a:r>
            <a:r>
              <a:rPr sz="1400" i="1" dirty="0">
                <a:latin typeface="Caladea" panose="02000506000000020000"/>
                <a:cs typeface="Caladea" panose="02000506000000020000"/>
              </a:rPr>
              <a:t>is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for</a:t>
            </a:r>
            <a:r>
              <a:rPr sz="1400" i="1" spc="-30" dirty="0">
                <a:latin typeface="Caladea" panose="02000506000000020000"/>
                <a:cs typeface="Caladea" panose="02000506000000020000"/>
              </a:rPr>
              <a:t>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illustration</a:t>
            </a:r>
            <a:endParaRPr sz="14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4" name="object 4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72923" y="1265682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22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66800" y="2040763"/>
            <a:ext cx="3048000" cy="4023995"/>
            <a:chOff x="1066800" y="2040763"/>
            <a:chExt cx="3048000" cy="4023995"/>
          </a:xfrm>
        </p:grpSpPr>
        <p:sp>
          <p:nvSpPr>
            <p:cNvPr id="8" name="object 8"/>
            <p:cNvSpPr/>
            <p:nvPr/>
          </p:nvSpPr>
          <p:spPr>
            <a:xfrm>
              <a:off x="1066800" y="2040763"/>
              <a:ext cx="3048000" cy="2011680"/>
            </a:xfrm>
            <a:custGeom>
              <a:avLst/>
              <a:gdLst/>
              <a:ahLst/>
              <a:cxnLst/>
              <a:rect l="l" t="t" r="r" b="b"/>
              <a:pathLst>
                <a:path w="3048000" h="2011679">
                  <a:moveTo>
                    <a:pt x="3048000" y="0"/>
                  </a:moveTo>
                  <a:lnTo>
                    <a:pt x="0" y="0"/>
                  </a:lnTo>
                  <a:lnTo>
                    <a:pt x="0" y="2011680"/>
                  </a:lnTo>
                  <a:lnTo>
                    <a:pt x="3048000" y="2011680"/>
                  </a:lnTo>
                  <a:lnTo>
                    <a:pt x="3048000" y="0"/>
                  </a:lnTo>
                  <a:close/>
                </a:path>
              </a:pathLst>
            </a:custGeom>
            <a:solidFill>
              <a:srgbClr val="DCE4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66800" y="4052455"/>
              <a:ext cx="3048000" cy="2011680"/>
            </a:xfrm>
            <a:custGeom>
              <a:avLst/>
              <a:gdLst/>
              <a:ahLst/>
              <a:cxnLst/>
              <a:rect l="l" t="t" r="r" b="b"/>
              <a:pathLst>
                <a:path w="3048000" h="2011679">
                  <a:moveTo>
                    <a:pt x="3048000" y="0"/>
                  </a:moveTo>
                  <a:lnTo>
                    <a:pt x="0" y="0"/>
                  </a:lnTo>
                  <a:lnTo>
                    <a:pt x="0" y="2011679"/>
                  </a:lnTo>
                  <a:lnTo>
                    <a:pt x="3048000" y="2011679"/>
                  </a:lnTo>
                  <a:lnTo>
                    <a:pt x="3048000" y="0"/>
                  </a:lnTo>
                  <a:close/>
                </a:path>
              </a:pathLst>
            </a:custGeom>
            <a:solidFill>
              <a:srgbClr val="EEF3F7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22250" y="1610741"/>
          <a:ext cx="8705850" cy="446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/>
                <a:gridCol w="3048000"/>
                <a:gridCol w="3733800"/>
                <a:gridCol w="1066800"/>
              </a:tblGrid>
              <a:tr h="423672"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Step</a:t>
                      </a: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b="1" spc="14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#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Traversal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Description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O/P</a:t>
                      </a:r>
                      <a:r>
                        <a:rPr sz="1800" b="1" spc="-18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Seq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</a:tr>
              <a:tr h="20116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70" dirty="0">
                          <a:latin typeface="Arial" panose="020B0604020202020204"/>
                          <a:cs typeface="Arial" panose="020B0604020202020204"/>
                        </a:rPr>
                        <a:t>Next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unvisited </a:t>
                      </a:r>
                      <a:r>
                        <a:rPr sz="1800" spc="-75" dirty="0">
                          <a:latin typeface="Arial" panose="020B0604020202020204"/>
                          <a:cs typeface="Arial" panose="020B0604020202020204"/>
                        </a:rPr>
                        <a:t>adjacent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node </a:t>
                      </a:r>
                      <a:r>
                        <a:rPr sz="1800" spc="-90" dirty="0">
                          <a:latin typeface="Arial" panose="020B0604020202020204"/>
                          <a:cs typeface="Arial" panose="020B0604020202020204"/>
                        </a:rPr>
                        <a:t>from </a:t>
                      </a:r>
                      <a:r>
                        <a:rPr sz="1800" spc="-305" dirty="0">
                          <a:latin typeface="Arial" panose="020B0604020202020204"/>
                          <a:cs typeface="Arial" panose="020B0604020202020204"/>
                        </a:rPr>
                        <a:t>S</a:t>
                      </a:r>
                      <a:r>
                        <a:rPr sz="1800" spc="-14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spc="-155" dirty="0">
                          <a:latin typeface="Arial" panose="020B0604020202020204"/>
                          <a:cs typeface="Arial" panose="020B0604020202020204"/>
                        </a:rPr>
                        <a:t>is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160" dirty="0">
                          <a:latin typeface="Arial" panose="020B0604020202020204"/>
                          <a:cs typeface="Arial" panose="020B0604020202020204"/>
                        </a:rPr>
                        <a:t>C. </a:t>
                      </a:r>
                      <a:r>
                        <a:rPr sz="1800" spc="-75" dirty="0">
                          <a:latin typeface="Arial" panose="020B0604020202020204"/>
                          <a:cs typeface="Arial" panose="020B0604020202020204"/>
                        </a:rPr>
                        <a:t>We </a:t>
                      </a:r>
                      <a:r>
                        <a:rPr sz="1800" spc="-100" dirty="0">
                          <a:latin typeface="Arial" panose="020B0604020202020204"/>
                          <a:cs typeface="Arial" panose="020B0604020202020204"/>
                        </a:rPr>
                        <a:t>mark </a:t>
                      </a:r>
                      <a:r>
                        <a:rPr sz="1800" spc="-10" dirty="0">
                          <a:latin typeface="Arial" panose="020B0604020202020204"/>
                          <a:cs typeface="Arial" panose="020B0604020202020204"/>
                        </a:rPr>
                        <a:t>it </a:t>
                      </a:r>
                      <a:r>
                        <a:rPr sz="1800" spc="-80" dirty="0">
                          <a:latin typeface="Arial" panose="020B0604020202020204"/>
                          <a:cs typeface="Arial" panose="020B0604020202020204"/>
                        </a:rPr>
                        <a:t>visited and </a:t>
                      </a:r>
                      <a:r>
                        <a:rPr sz="1800" spc="-135" dirty="0">
                          <a:latin typeface="Arial" panose="020B0604020202020204"/>
                          <a:cs typeface="Arial" panose="020B0604020202020204"/>
                        </a:rPr>
                        <a:t>enqueue</a:t>
                      </a:r>
                      <a:r>
                        <a:rPr sz="1800" spc="8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spc="-45" dirty="0">
                          <a:latin typeface="Arial" panose="020B0604020202020204"/>
                          <a:cs typeface="Arial" panose="020B0604020202020204"/>
                        </a:rPr>
                        <a:t>it.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>
                  <a:txBody>
                    <a:bodyPr/>
                    <a:lstStyle/>
                    <a:p>
                      <a:pPr marR="13779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29" dirty="0">
                          <a:latin typeface="Arial" panose="020B0604020202020204"/>
                          <a:cs typeface="Arial" panose="020B0604020202020204"/>
                        </a:rPr>
                        <a:t>S,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A, </a:t>
                      </a:r>
                      <a:r>
                        <a:rPr sz="1800" spc="-250" dirty="0">
                          <a:latin typeface="Arial" panose="020B0604020202020204"/>
                          <a:cs typeface="Arial" panose="020B0604020202020204"/>
                        </a:rPr>
                        <a:t>B,</a:t>
                      </a:r>
                      <a:r>
                        <a:rPr sz="1800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spc="-215" dirty="0">
                          <a:latin typeface="Arial" panose="020B0604020202020204"/>
                          <a:cs typeface="Arial" panose="020B0604020202020204"/>
                        </a:rPr>
                        <a:t>C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</a:tr>
              <a:tr h="201169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8382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20" dirty="0">
                          <a:latin typeface="Arial" panose="020B0604020202020204"/>
                          <a:cs typeface="Arial" panose="020B0604020202020204"/>
                        </a:rPr>
                        <a:t>Now </a:t>
                      </a:r>
                      <a:r>
                        <a:rPr sz="1800" b="1" spc="-65" dirty="0">
                          <a:latin typeface="Trebuchet MS" panose="020B0603020202020204"/>
                          <a:cs typeface="Trebuchet MS" panose="020B0603020202020204"/>
                        </a:rPr>
                        <a:t>S </a:t>
                      </a:r>
                      <a:r>
                        <a:rPr sz="1800" spc="-155" dirty="0">
                          <a:latin typeface="Arial" panose="020B0604020202020204"/>
                          <a:cs typeface="Arial" panose="020B0604020202020204"/>
                        </a:rPr>
                        <a:t>is </a:t>
                      </a:r>
                      <a:r>
                        <a:rPr sz="1800" spc="-10" dirty="0">
                          <a:latin typeface="Arial" panose="020B0604020202020204"/>
                          <a:cs typeface="Arial" panose="020B0604020202020204"/>
                        </a:rPr>
                        <a:t>left </a:t>
                      </a:r>
                      <a:r>
                        <a:rPr sz="1800" spc="-80" dirty="0">
                          <a:latin typeface="Arial" panose="020B0604020202020204"/>
                          <a:cs typeface="Arial" panose="020B0604020202020204"/>
                        </a:rPr>
                        <a:t>with </a:t>
                      </a:r>
                      <a:r>
                        <a:rPr sz="1800" spc="-160" dirty="0">
                          <a:latin typeface="Arial" panose="020B0604020202020204"/>
                          <a:cs typeface="Arial" panose="020B0604020202020204"/>
                        </a:rPr>
                        <a:t>no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unvisited </a:t>
                      </a:r>
                      <a:r>
                        <a:rPr sz="1800" spc="-75" dirty="0">
                          <a:latin typeface="Arial" panose="020B0604020202020204"/>
                          <a:cs typeface="Arial" panose="020B0604020202020204"/>
                        </a:rPr>
                        <a:t>adjacent  </a:t>
                      </a:r>
                      <a:r>
                        <a:rPr sz="1800" spc="-140" dirty="0">
                          <a:latin typeface="Arial" panose="020B0604020202020204"/>
                          <a:cs typeface="Arial" panose="020B0604020202020204"/>
                        </a:rPr>
                        <a:t>nodes. </a:t>
                      </a:r>
                      <a:r>
                        <a:rPr sz="1800" spc="-204" dirty="0">
                          <a:latin typeface="Arial" panose="020B0604020202020204"/>
                          <a:cs typeface="Arial" panose="020B0604020202020204"/>
                        </a:rPr>
                        <a:t>So </a:t>
                      </a:r>
                      <a:r>
                        <a:rPr sz="1800" spc="-125" dirty="0">
                          <a:latin typeface="Arial" panose="020B0604020202020204"/>
                          <a:cs typeface="Arial" panose="020B0604020202020204"/>
                        </a:rPr>
                        <a:t>we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dequeue </a:t>
                      </a:r>
                      <a:r>
                        <a:rPr sz="1800" spc="-80" dirty="0">
                          <a:latin typeface="Arial" panose="020B0604020202020204"/>
                          <a:cs typeface="Arial" panose="020B0604020202020204"/>
                        </a:rPr>
                        <a:t>and </a:t>
                      </a:r>
                      <a:r>
                        <a:rPr sz="1800" spc="-35" dirty="0">
                          <a:latin typeface="Arial" panose="020B0604020202020204"/>
                          <a:cs typeface="Arial" panose="020B0604020202020204"/>
                        </a:rPr>
                        <a:t>find</a:t>
                      </a:r>
                      <a:r>
                        <a:rPr sz="1800" spc="26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latin typeface="Trebuchet MS" panose="020B0603020202020204"/>
                          <a:cs typeface="Trebuchet MS" panose="020B0603020202020204"/>
                        </a:rPr>
                        <a:t>A</a:t>
                      </a:r>
                      <a:r>
                        <a:rPr sz="1800" spc="-5" dirty="0">
                          <a:latin typeface="Arial" panose="020B0604020202020204"/>
                          <a:cs typeface="Arial" panose="020B0604020202020204"/>
                        </a:rPr>
                        <a:t>.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  <a:tc>
                  <a:txBody>
                    <a:bodyPr/>
                    <a:lstStyle/>
                    <a:p>
                      <a:pPr marR="1377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29" dirty="0">
                          <a:latin typeface="Arial" panose="020B0604020202020204"/>
                          <a:cs typeface="Arial" panose="020B0604020202020204"/>
                        </a:rPr>
                        <a:t>S,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A, </a:t>
                      </a:r>
                      <a:r>
                        <a:rPr sz="1800" spc="-250" dirty="0">
                          <a:latin typeface="Arial" panose="020B0604020202020204"/>
                          <a:cs typeface="Arial" panose="020B0604020202020204"/>
                        </a:rPr>
                        <a:t>B,</a:t>
                      </a:r>
                      <a:r>
                        <a:rPr sz="1800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spc="-215" dirty="0">
                          <a:latin typeface="Arial" panose="020B0604020202020204"/>
                          <a:cs typeface="Arial" panose="020B0604020202020204"/>
                        </a:rPr>
                        <a:t>C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1143000" y="2167508"/>
            <a:ext cx="2866390" cy="3642995"/>
            <a:chOff x="1143000" y="2167508"/>
            <a:chExt cx="2866390" cy="3642995"/>
          </a:xfrm>
        </p:grpSpPr>
        <p:sp>
          <p:nvSpPr>
            <p:cNvPr id="12" name="object 12"/>
            <p:cNvSpPr/>
            <p:nvPr/>
          </p:nvSpPr>
          <p:spPr>
            <a:xfrm>
              <a:off x="1143000" y="2167508"/>
              <a:ext cx="2857500" cy="16954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51470" y="4114800"/>
              <a:ext cx="2857500" cy="16954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54939" y="500837"/>
            <a:ext cx="76631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5" dirty="0">
                <a:solidFill>
                  <a:srgbClr val="000000"/>
                </a:solidFill>
              </a:rPr>
              <a:t>Breadth-</a:t>
            </a:r>
            <a:r>
              <a:rPr sz="3600" spc="-95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First </a:t>
            </a:r>
            <a:r>
              <a:rPr sz="3600" spc="-270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Search </a:t>
            </a:r>
            <a:r>
              <a:rPr sz="3600" spc="-285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Example</a:t>
            </a:r>
            <a:r>
              <a:rPr sz="3600" spc="-20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600" spc="-300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cont…</a:t>
            </a:r>
            <a:endParaRPr sz="3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7340" y="6133023"/>
            <a:ext cx="5144770" cy="2349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400" b="1" i="1" spc="1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Note: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comma </a:t>
            </a:r>
            <a:r>
              <a:rPr sz="1400" i="1" dirty="0">
                <a:latin typeface="Caladea" panose="02000506000000020000"/>
                <a:cs typeface="Caladea" panose="02000506000000020000"/>
              </a:rPr>
              <a:t>used in Output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Sequence (i.e. </a:t>
            </a:r>
            <a:r>
              <a:rPr sz="1400" i="1" dirty="0">
                <a:latin typeface="Caladea" panose="02000506000000020000"/>
                <a:cs typeface="Caladea" panose="02000506000000020000"/>
              </a:rPr>
              <a:t>O/P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Seq) </a:t>
            </a:r>
            <a:r>
              <a:rPr sz="1400" i="1" dirty="0">
                <a:latin typeface="Caladea" panose="02000506000000020000"/>
                <a:cs typeface="Caladea" panose="02000506000000020000"/>
              </a:rPr>
              <a:t>is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for</a:t>
            </a:r>
            <a:r>
              <a:rPr sz="1400" i="1" spc="-30" dirty="0">
                <a:latin typeface="Caladea" panose="02000506000000020000"/>
                <a:cs typeface="Caladea" panose="02000506000000020000"/>
              </a:rPr>
              <a:t>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illustration</a:t>
            </a:r>
            <a:endParaRPr sz="14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4" name="object 4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72923" y="1265682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23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51026" y="2040763"/>
            <a:ext cx="2997835" cy="4023995"/>
            <a:chOff x="1151026" y="2040763"/>
            <a:chExt cx="2997835" cy="4023995"/>
          </a:xfrm>
        </p:grpSpPr>
        <p:sp>
          <p:nvSpPr>
            <p:cNvPr id="8" name="object 8"/>
            <p:cNvSpPr/>
            <p:nvPr/>
          </p:nvSpPr>
          <p:spPr>
            <a:xfrm>
              <a:off x="1151026" y="2040763"/>
              <a:ext cx="2997835" cy="2011680"/>
            </a:xfrm>
            <a:custGeom>
              <a:avLst/>
              <a:gdLst/>
              <a:ahLst/>
              <a:cxnLst/>
              <a:rect l="l" t="t" r="r" b="b"/>
              <a:pathLst>
                <a:path w="2997835" h="2011679">
                  <a:moveTo>
                    <a:pt x="2997835" y="0"/>
                  </a:moveTo>
                  <a:lnTo>
                    <a:pt x="0" y="0"/>
                  </a:lnTo>
                  <a:lnTo>
                    <a:pt x="0" y="2011680"/>
                  </a:lnTo>
                  <a:lnTo>
                    <a:pt x="2997835" y="2011680"/>
                  </a:lnTo>
                  <a:lnTo>
                    <a:pt x="2997835" y="0"/>
                  </a:lnTo>
                  <a:close/>
                </a:path>
              </a:pathLst>
            </a:custGeom>
            <a:solidFill>
              <a:srgbClr val="DCE4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51026" y="4052455"/>
              <a:ext cx="2997835" cy="2011680"/>
            </a:xfrm>
            <a:custGeom>
              <a:avLst/>
              <a:gdLst/>
              <a:ahLst/>
              <a:cxnLst/>
              <a:rect l="l" t="t" r="r" b="b"/>
              <a:pathLst>
                <a:path w="2997835" h="2011679">
                  <a:moveTo>
                    <a:pt x="2997835" y="0"/>
                  </a:moveTo>
                  <a:lnTo>
                    <a:pt x="0" y="0"/>
                  </a:lnTo>
                  <a:lnTo>
                    <a:pt x="0" y="2011679"/>
                  </a:lnTo>
                  <a:lnTo>
                    <a:pt x="2997835" y="2011679"/>
                  </a:lnTo>
                  <a:lnTo>
                    <a:pt x="2997835" y="0"/>
                  </a:lnTo>
                  <a:close/>
                </a:path>
              </a:pathLst>
            </a:custGeom>
            <a:solidFill>
              <a:srgbClr val="EEF3F7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22250" y="1610741"/>
          <a:ext cx="8782050" cy="446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2655"/>
                <a:gridCol w="2997835"/>
                <a:gridCol w="3689984"/>
                <a:gridCol w="1153159"/>
              </a:tblGrid>
              <a:tr h="423672"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Step</a:t>
                      </a: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b="1" spc="14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#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Traversal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Description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O/P</a:t>
                      </a:r>
                      <a:r>
                        <a:rPr sz="1800" b="1" spc="-11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Seq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</a:tr>
              <a:tr h="20116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81280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95" dirty="0">
                          <a:latin typeface="Arial" panose="020B0604020202020204"/>
                          <a:cs typeface="Arial" panose="020B0604020202020204"/>
                        </a:rPr>
                        <a:t>From </a:t>
                      </a:r>
                      <a:r>
                        <a:rPr sz="1800" spc="-114" dirty="0">
                          <a:latin typeface="Arial" panose="020B0604020202020204"/>
                          <a:cs typeface="Arial" panose="020B0604020202020204"/>
                        </a:rPr>
                        <a:t>A </a:t>
                      </a:r>
                      <a:r>
                        <a:rPr sz="1800" spc="-125" dirty="0">
                          <a:latin typeface="Arial" panose="020B0604020202020204"/>
                          <a:cs typeface="Arial" panose="020B0604020202020204"/>
                        </a:rPr>
                        <a:t>we </a:t>
                      </a:r>
                      <a:r>
                        <a:rPr sz="1800" spc="-114" dirty="0">
                          <a:latin typeface="Arial" panose="020B0604020202020204"/>
                          <a:cs typeface="Arial" panose="020B0604020202020204"/>
                        </a:rPr>
                        <a:t>have </a:t>
                      </a:r>
                      <a:r>
                        <a:rPr sz="1800" spc="-215" dirty="0">
                          <a:latin typeface="Arial" panose="020B0604020202020204"/>
                          <a:cs typeface="Arial" panose="020B0604020202020204"/>
                        </a:rPr>
                        <a:t>D </a:t>
                      </a:r>
                      <a:r>
                        <a:rPr sz="1800" spc="-155" dirty="0">
                          <a:latin typeface="Arial" panose="020B0604020202020204"/>
                          <a:cs typeface="Arial" panose="020B0604020202020204"/>
                        </a:rPr>
                        <a:t>as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unvisited  </a:t>
                      </a:r>
                      <a:r>
                        <a:rPr sz="1800" spc="-75" dirty="0">
                          <a:latin typeface="Arial" panose="020B0604020202020204"/>
                          <a:cs typeface="Arial" panose="020B0604020202020204"/>
                        </a:rPr>
                        <a:t>adjacent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node. </a:t>
                      </a:r>
                      <a:r>
                        <a:rPr sz="1800" spc="-75" dirty="0">
                          <a:latin typeface="Arial" panose="020B0604020202020204"/>
                          <a:cs typeface="Arial" panose="020B0604020202020204"/>
                        </a:rPr>
                        <a:t>We </a:t>
                      </a:r>
                      <a:r>
                        <a:rPr sz="1800" spc="-100" dirty="0">
                          <a:latin typeface="Arial" panose="020B0604020202020204"/>
                          <a:cs typeface="Arial" panose="020B0604020202020204"/>
                        </a:rPr>
                        <a:t>mark </a:t>
                      </a:r>
                      <a:r>
                        <a:rPr sz="1800" spc="-10" dirty="0">
                          <a:latin typeface="Arial" panose="020B0604020202020204"/>
                          <a:cs typeface="Arial" panose="020B0604020202020204"/>
                        </a:rPr>
                        <a:t>it </a:t>
                      </a:r>
                      <a:r>
                        <a:rPr sz="1800" spc="-80" dirty="0">
                          <a:latin typeface="Arial" panose="020B0604020202020204"/>
                          <a:cs typeface="Arial" panose="020B0604020202020204"/>
                        </a:rPr>
                        <a:t>visited and  </a:t>
                      </a:r>
                      <a:r>
                        <a:rPr sz="1800" spc="-135" dirty="0">
                          <a:latin typeface="Arial" panose="020B0604020202020204"/>
                          <a:cs typeface="Arial" panose="020B0604020202020204"/>
                        </a:rPr>
                        <a:t>enqueue</a:t>
                      </a:r>
                      <a:r>
                        <a:rPr sz="1800" spc="-3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spc="-45" dirty="0">
                          <a:latin typeface="Arial" panose="020B0604020202020204"/>
                          <a:cs typeface="Arial" panose="020B0604020202020204"/>
                        </a:rPr>
                        <a:t>it.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825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29" dirty="0">
                          <a:latin typeface="Arial" panose="020B0604020202020204"/>
                          <a:cs typeface="Arial" panose="020B0604020202020204"/>
                        </a:rPr>
                        <a:t>S,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A, </a:t>
                      </a:r>
                      <a:r>
                        <a:rPr sz="1800" spc="-250" dirty="0">
                          <a:latin typeface="Arial" panose="020B0604020202020204"/>
                          <a:cs typeface="Arial" panose="020B0604020202020204"/>
                        </a:rPr>
                        <a:t>B, </a:t>
                      </a:r>
                      <a:r>
                        <a:rPr sz="1800" spc="-160" dirty="0">
                          <a:latin typeface="Arial" panose="020B0604020202020204"/>
                          <a:cs typeface="Arial" panose="020B0604020202020204"/>
                        </a:rPr>
                        <a:t>C,  </a:t>
                      </a:r>
                      <a:r>
                        <a:rPr sz="1800" spc="-215" dirty="0">
                          <a:latin typeface="Arial" panose="020B0604020202020204"/>
                          <a:cs typeface="Arial" panose="020B0604020202020204"/>
                        </a:rPr>
                        <a:t>D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</a:tr>
              <a:tr h="201169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Arial" panose="020B0604020202020204"/>
                          <a:cs typeface="Arial" panose="020B0604020202020204"/>
                        </a:rPr>
                        <a:t>8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8064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65" dirty="0">
                          <a:latin typeface="Arial" panose="020B0604020202020204"/>
                          <a:cs typeface="Arial" panose="020B0604020202020204"/>
                        </a:rPr>
                        <a:t>At </a:t>
                      </a:r>
                      <a:r>
                        <a:rPr sz="1800" spc="-135" dirty="0">
                          <a:latin typeface="Arial" panose="020B0604020202020204"/>
                          <a:cs typeface="Arial" panose="020B0604020202020204"/>
                        </a:rPr>
                        <a:t>this </a:t>
                      </a:r>
                      <a:r>
                        <a:rPr sz="1800" spc="-95" dirty="0">
                          <a:latin typeface="Arial" panose="020B0604020202020204"/>
                          <a:cs typeface="Arial" panose="020B0604020202020204"/>
                        </a:rPr>
                        <a:t>stage </a:t>
                      </a:r>
                      <a:r>
                        <a:rPr sz="1800" spc="-125" dirty="0">
                          <a:latin typeface="Arial" panose="020B0604020202020204"/>
                          <a:cs typeface="Arial" panose="020B0604020202020204"/>
                        </a:rPr>
                        <a:t>we </a:t>
                      </a:r>
                      <a:r>
                        <a:rPr sz="1800" spc="-40" dirty="0">
                          <a:latin typeface="Arial" panose="020B0604020202020204"/>
                          <a:cs typeface="Arial" panose="020B0604020202020204"/>
                        </a:rPr>
                        <a:t>are </a:t>
                      </a:r>
                      <a:r>
                        <a:rPr sz="1800" spc="-10" dirty="0">
                          <a:latin typeface="Arial" panose="020B0604020202020204"/>
                          <a:cs typeface="Arial" panose="020B0604020202020204"/>
                        </a:rPr>
                        <a:t>left </a:t>
                      </a:r>
                      <a:r>
                        <a:rPr sz="1800" spc="-85" dirty="0">
                          <a:latin typeface="Arial" panose="020B0604020202020204"/>
                          <a:cs typeface="Arial" panose="020B0604020202020204"/>
                        </a:rPr>
                        <a:t>with </a:t>
                      </a:r>
                      <a:r>
                        <a:rPr sz="1800" spc="-160" dirty="0">
                          <a:latin typeface="Arial" panose="020B0604020202020204"/>
                          <a:cs typeface="Arial" panose="020B0604020202020204"/>
                        </a:rPr>
                        <a:t>no  </a:t>
                      </a:r>
                      <a:r>
                        <a:rPr sz="1800" spc="-125" dirty="0">
                          <a:latin typeface="Arial" panose="020B0604020202020204"/>
                          <a:cs typeface="Arial" panose="020B0604020202020204"/>
                        </a:rPr>
                        <a:t>unmarked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(unvisited) </a:t>
                      </a:r>
                      <a:r>
                        <a:rPr sz="1800" spc="-145" dirty="0">
                          <a:latin typeface="Arial" panose="020B0604020202020204"/>
                          <a:cs typeface="Arial" panose="020B0604020202020204"/>
                        </a:rPr>
                        <a:t>nodes. </a:t>
                      </a:r>
                      <a:r>
                        <a:rPr sz="1800" spc="-180" dirty="0">
                          <a:latin typeface="Arial" panose="020B0604020202020204"/>
                          <a:cs typeface="Arial" panose="020B0604020202020204"/>
                        </a:rPr>
                        <a:t>But </a:t>
                      </a:r>
                      <a:r>
                        <a:rPr sz="1800" spc="-160" dirty="0">
                          <a:latin typeface="Arial" panose="020B0604020202020204"/>
                          <a:cs typeface="Arial" panose="020B0604020202020204"/>
                        </a:rPr>
                        <a:t>as </a:t>
                      </a:r>
                      <a:r>
                        <a:rPr sz="1800" spc="-40" dirty="0">
                          <a:latin typeface="Arial" panose="020B0604020202020204"/>
                          <a:cs typeface="Arial" panose="020B0604020202020204"/>
                        </a:rPr>
                        <a:t>per  </a:t>
                      </a:r>
                      <a:r>
                        <a:rPr sz="1800" spc="-75" dirty="0">
                          <a:latin typeface="Arial" panose="020B0604020202020204"/>
                          <a:cs typeface="Arial" panose="020B0604020202020204"/>
                        </a:rPr>
                        <a:t>algorithm </a:t>
                      </a:r>
                      <a:r>
                        <a:rPr sz="1800" spc="-120" dirty="0">
                          <a:latin typeface="Arial" panose="020B0604020202020204"/>
                          <a:cs typeface="Arial" panose="020B0604020202020204"/>
                        </a:rPr>
                        <a:t>we</a:t>
                      </a:r>
                      <a:r>
                        <a:rPr sz="1800" spc="26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spc="-90" dirty="0">
                          <a:latin typeface="Arial" panose="020B0604020202020204"/>
                          <a:cs typeface="Arial" panose="020B0604020202020204"/>
                        </a:rPr>
                        <a:t>keep </a:t>
                      </a:r>
                      <a:r>
                        <a:rPr sz="1800" spc="-160" dirty="0">
                          <a:latin typeface="Arial" panose="020B0604020202020204"/>
                          <a:cs typeface="Arial" panose="020B0604020202020204"/>
                        </a:rPr>
                        <a:t>on </a:t>
                      </a:r>
                      <a:r>
                        <a:rPr sz="1800" spc="-100" dirty="0">
                          <a:latin typeface="Arial" panose="020B0604020202020204"/>
                          <a:cs typeface="Arial" panose="020B0604020202020204"/>
                        </a:rPr>
                        <a:t>dequeuing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in  </a:t>
                      </a:r>
                      <a:r>
                        <a:rPr sz="1800" spc="-45" dirty="0">
                          <a:latin typeface="Arial" panose="020B0604020202020204"/>
                          <a:cs typeface="Arial" panose="020B0604020202020204"/>
                        </a:rPr>
                        <a:t>order </a:t>
                      </a:r>
                      <a:r>
                        <a:rPr sz="1800" spc="-60" dirty="0">
                          <a:latin typeface="Arial" panose="020B0604020202020204"/>
                          <a:cs typeface="Arial" panose="020B0604020202020204"/>
                        </a:rPr>
                        <a:t>to </a:t>
                      </a:r>
                      <a:r>
                        <a:rPr sz="1800" spc="-55" dirty="0">
                          <a:latin typeface="Arial" panose="020B0604020202020204"/>
                          <a:cs typeface="Arial" panose="020B0604020202020204"/>
                        </a:rPr>
                        <a:t>get </a:t>
                      </a:r>
                      <a:r>
                        <a:rPr sz="1800" spc="-10" dirty="0">
                          <a:latin typeface="Arial" panose="020B0604020202020204"/>
                          <a:cs typeface="Arial" panose="020B0604020202020204"/>
                        </a:rPr>
                        <a:t>all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unvisited </a:t>
                      </a:r>
                      <a:r>
                        <a:rPr sz="1800" spc="-140" dirty="0">
                          <a:latin typeface="Arial" panose="020B0604020202020204"/>
                          <a:cs typeface="Arial" panose="020B0604020202020204"/>
                        </a:rPr>
                        <a:t>nodes.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When  the </a:t>
                      </a:r>
                      <a:r>
                        <a:rPr sz="1800" spc="-130" dirty="0">
                          <a:latin typeface="Arial" panose="020B0604020202020204"/>
                          <a:cs typeface="Arial" panose="020B0604020202020204"/>
                        </a:rPr>
                        <a:t>queue </a:t>
                      </a:r>
                      <a:r>
                        <a:rPr sz="1800" spc="-120" dirty="0">
                          <a:latin typeface="Arial" panose="020B0604020202020204"/>
                          <a:cs typeface="Arial" panose="020B0604020202020204"/>
                        </a:rPr>
                        <a:t>gets </a:t>
                      </a:r>
                      <a:r>
                        <a:rPr sz="1800" spc="-80" dirty="0">
                          <a:latin typeface="Arial" panose="020B0604020202020204"/>
                          <a:cs typeface="Arial" panose="020B0604020202020204"/>
                        </a:rPr>
                        <a:t>emptied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the </a:t>
                      </a:r>
                      <a:r>
                        <a:rPr sz="1800" spc="-75" dirty="0">
                          <a:latin typeface="Arial" panose="020B0604020202020204"/>
                          <a:cs typeface="Arial" panose="020B0604020202020204"/>
                        </a:rPr>
                        <a:t>algorithm  </a:t>
                      </a:r>
                      <a:r>
                        <a:rPr sz="1800" spc="-155" dirty="0">
                          <a:latin typeface="Arial" panose="020B0604020202020204"/>
                          <a:cs typeface="Arial" panose="020B0604020202020204"/>
                        </a:rPr>
                        <a:t>is</a:t>
                      </a:r>
                      <a:r>
                        <a:rPr sz="18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spc="-114" dirty="0">
                          <a:latin typeface="Arial" panose="020B0604020202020204"/>
                          <a:cs typeface="Arial" panose="020B0604020202020204"/>
                        </a:rPr>
                        <a:t>over.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825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29" dirty="0">
                          <a:latin typeface="Arial" panose="020B0604020202020204"/>
                          <a:cs typeface="Arial" panose="020B0604020202020204"/>
                        </a:rPr>
                        <a:t>S,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A, </a:t>
                      </a:r>
                      <a:r>
                        <a:rPr sz="1800" spc="-250" dirty="0">
                          <a:latin typeface="Arial" panose="020B0604020202020204"/>
                          <a:cs typeface="Arial" panose="020B0604020202020204"/>
                        </a:rPr>
                        <a:t>B, </a:t>
                      </a:r>
                      <a:r>
                        <a:rPr sz="1800" spc="-160" dirty="0">
                          <a:latin typeface="Arial" panose="020B0604020202020204"/>
                          <a:cs typeface="Arial" panose="020B0604020202020204"/>
                        </a:rPr>
                        <a:t>C,  </a:t>
                      </a:r>
                      <a:r>
                        <a:rPr sz="1800" spc="-215" dirty="0">
                          <a:latin typeface="Arial" panose="020B0604020202020204"/>
                          <a:cs typeface="Arial" panose="020B0604020202020204"/>
                        </a:rPr>
                        <a:t>D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1210729" y="2159000"/>
            <a:ext cx="2857500" cy="3594100"/>
            <a:chOff x="1210729" y="2159000"/>
            <a:chExt cx="2857500" cy="3594100"/>
          </a:xfrm>
        </p:grpSpPr>
        <p:sp>
          <p:nvSpPr>
            <p:cNvPr id="12" name="object 12"/>
            <p:cNvSpPr/>
            <p:nvPr/>
          </p:nvSpPr>
          <p:spPr>
            <a:xfrm>
              <a:off x="1210729" y="2159000"/>
              <a:ext cx="2857499" cy="16954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19200" y="4114800"/>
              <a:ext cx="2505075" cy="1638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54939" y="500837"/>
            <a:ext cx="76631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5" dirty="0">
                <a:solidFill>
                  <a:srgbClr val="000000"/>
                </a:solidFill>
              </a:rPr>
              <a:t>Breadth-</a:t>
            </a:r>
            <a:r>
              <a:rPr sz="3600" spc="-95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First </a:t>
            </a:r>
            <a:r>
              <a:rPr sz="3600" spc="-270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Search </a:t>
            </a:r>
            <a:r>
              <a:rPr sz="3600" spc="-285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Example</a:t>
            </a:r>
            <a:r>
              <a:rPr sz="3600" spc="-20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600" spc="-300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cont…</a:t>
            </a:r>
            <a:endParaRPr sz="3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7340" y="6133023"/>
            <a:ext cx="5144770" cy="2349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400" b="1" i="1" spc="1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Note: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comma </a:t>
            </a:r>
            <a:r>
              <a:rPr sz="1400" i="1" dirty="0">
                <a:latin typeface="Caladea" panose="02000506000000020000"/>
                <a:cs typeface="Caladea" panose="02000506000000020000"/>
              </a:rPr>
              <a:t>used in Output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Sequence (i.e. </a:t>
            </a:r>
            <a:r>
              <a:rPr sz="1400" i="1" dirty="0">
                <a:latin typeface="Caladea" panose="02000506000000020000"/>
                <a:cs typeface="Caladea" panose="02000506000000020000"/>
              </a:rPr>
              <a:t>O/P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Seq) </a:t>
            </a:r>
            <a:r>
              <a:rPr sz="1400" i="1" dirty="0">
                <a:latin typeface="Caladea" panose="02000506000000020000"/>
                <a:cs typeface="Caladea" panose="02000506000000020000"/>
              </a:rPr>
              <a:t>is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for</a:t>
            </a:r>
            <a:r>
              <a:rPr sz="1400" i="1" spc="-30" dirty="0">
                <a:latin typeface="Caladea" panose="02000506000000020000"/>
                <a:cs typeface="Caladea" panose="02000506000000020000"/>
              </a:rPr>
              <a:t>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illustration</a:t>
            </a:r>
            <a:endParaRPr sz="14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0550" y="1279525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8553450" y="0"/>
                </a:moveTo>
                <a:lnTo>
                  <a:pt x="0" y="0"/>
                </a:lnTo>
                <a:lnTo>
                  <a:pt x="0" y="228600"/>
                </a:lnTo>
                <a:lnTo>
                  <a:pt x="8553450" y="228600"/>
                </a:lnTo>
                <a:lnTo>
                  <a:pt x="8553450" y="0"/>
                </a:lnTo>
                <a:close/>
              </a:path>
            </a:pathLst>
          </a:custGeom>
          <a:solidFill>
            <a:srgbClr val="93B6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2964" y="4394"/>
            <a:ext cx="8482990" cy="1214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5" dirty="0">
                <a:solidFill>
                  <a:srgbClr val="000000"/>
                </a:solidFill>
              </a:rPr>
              <a:t>Depth-First</a:t>
            </a:r>
            <a:r>
              <a:rPr sz="4300" spc="-70" dirty="0">
                <a:solidFill>
                  <a:srgbClr val="000000"/>
                </a:solidFill>
              </a:rPr>
              <a:t> </a:t>
            </a:r>
            <a:r>
              <a:rPr sz="4300" spc="-5" dirty="0">
                <a:solidFill>
                  <a:srgbClr val="000000"/>
                </a:solidFill>
              </a:rPr>
              <a:t>Search</a:t>
            </a:r>
            <a:endParaRPr sz="4300"/>
          </a:p>
        </p:txBody>
      </p:sp>
      <p:sp>
        <p:nvSpPr>
          <p:cNvPr id="4" name="object 4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4411" y="1510182"/>
            <a:ext cx="8757285" cy="61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600" spc="-5" dirty="0">
                <a:latin typeface="Caladea" panose="02000506000000020000"/>
                <a:cs typeface="Caladea" panose="02000506000000020000"/>
              </a:rPr>
              <a:t>Depth-First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Search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algorithm(DFS) </a:t>
            </a:r>
            <a:r>
              <a:rPr sz="1600" spc="-15" dirty="0">
                <a:latin typeface="Caladea" panose="02000506000000020000"/>
                <a:cs typeface="Caladea" panose="02000506000000020000"/>
              </a:rPr>
              <a:t>traverses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a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graph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in a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depth-ward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motion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and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uses a stack </a:t>
            </a:r>
            <a:r>
              <a:rPr sz="1600" spc="-20" dirty="0">
                <a:latin typeface="Caladea" panose="02000506000000020000"/>
                <a:cs typeface="Caladea" panose="02000506000000020000"/>
              </a:rPr>
              <a:t>to 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remember to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get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the </a:t>
            </a:r>
            <a:r>
              <a:rPr sz="1600" spc="-15" dirty="0">
                <a:latin typeface="Caladea" panose="02000506000000020000"/>
                <a:cs typeface="Caladea" panose="02000506000000020000"/>
              </a:rPr>
              <a:t>next </a:t>
            </a:r>
            <a:r>
              <a:rPr sz="1600" spc="-20" dirty="0">
                <a:latin typeface="Caladea" panose="02000506000000020000"/>
                <a:cs typeface="Caladea" panose="02000506000000020000"/>
              </a:rPr>
              <a:t>vertex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to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start a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search when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a dead end occurs in </a:t>
            </a:r>
            <a:r>
              <a:rPr sz="1600" spc="-20" dirty="0">
                <a:latin typeface="Caladea" panose="02000506000000020000"/>
                <a:cs typeface="Caladea" panose="02000506000000020000"/>
              </a:rPr>
              <a:t>any</a:t>
            </a:r>
            <a:r>
              <a:rPr sz="1600" spc="180" dirty="0">
                <a:latin typeface="Caladea" panose="02000506000000020000"/>
                <a:cs typeface="Caladea" panose="02000506000000020000"/>
              </a:rPr>
              <a:t>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iteration</a:t>
            </a:r>
            <a:endParaRPr sz="16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DD8046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24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5936" y="2120595"/>
            <a:ext cx="4997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00000"/>
                </a:solidFill>
                <a:latin typeface="Caladea" panose="02000506000000020000"/>
                <a:cs typeface="Caladea" panose="02000506000000020000"/>
              </a:rPr>
              <a:t>S</a:t>
            </a:r>
            <a:r>
              <a:rPr sz="1800" spc="-5" dirty="0">
                <a:solidFill>
                  <a:srgbClr val="C00000"/>
                </a:solidFill>
                <a:latin typeface="Caladea" panose="02000506000000020000"/>
                <a:cs typeface="Caladea" panose="02000506000000020000"/>
              </a:rPr>
              <a:t>tart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4903" y="2413000"/>
            <a:ext cx="2790825" cy="3530600"/>
            <a:chOff x="94903" y="2413000"/>
            <a:chExt cx="2790825" cy="3530600"/>
          </a:xfrm>
        </p:grpSpPr>
        <p:sp>
          <p:nvSpPr>
            <p:cNvPr id="13" name="object 13"/>
            <p:cNvSpPr/>
            <p:nvPr/>
          </p:nvSpPr>
          <p:spPr>
            <a:xfrm>
              <a:off x="94903" y="2609850"/>
              <a:ext cx="2790825" cy="33337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37132" y="2413000"/>
              <a:ext cx="117856" cy="2476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885185" y="2270912"/>
            <a:ext cx="2847975" cy="339090"/>
          </a:xfrm>
          <a:prstGeom prst="rect">
            <a:avLst/>
          </a:prstGeom>
          <a:solidFill>
            <a:srgbClr val="DD8046"/>
          </a:solidFill>
        </p:spPr>
        <p:txBody>
          <a:bodyPr vert="horz" wrap="square" lIns="0" tIns="3238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5"/>
              </a:spcBef>
            </a:pPr>
            <a:r>
              <a:rPr sz="1600" i="1" spc="-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Algorithm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  <p:pic>
        <p:nvPicPr>
          <p:cNvPr id="19" name="Content Placeholder 18" descr="New Doc 2020-04-05 23.36.03_3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065780" y="2609850"/>
            <a:ext cx="5752465" cy="27946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45973"/>
            <a:ext cx="700024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5" dirty="0">
                <a:solidFill>
                  <a:srgbClr val="000000"/>
                </a:solidFill>
              </a:rPr>
              <a:t>Depth-First Search</a:t>
            </a:r>
            <a:r>
              <a:rPr sz="4300" spc="-50" dirty="0">
                <a:solidFill>
                  <a:srgbClr val="000000"/>
                </a:solidFill>
              </a:rPr>
              <a:t> </a:t>
            </a:r>
            <a:r>
              <a:rPr sz="4300" spc="-15" dirty="0">
                <a:solidFill>
                  <a:srgbClr val="000000"/>
                </a:solidFill>
              </a:rPr>
              <a:t>Example</a:t>
            </a:r>
            <a:endParaRPr sz="4300"/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72923" y="1265682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25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05306" y="2040763"/>
            <a:ext cx="3101975" cy="4023995"/>
            <a:chOff x="1005306" y="2040763"/>
            <a:chExt cx="3101975" cy="4023995"/>
          </a:xfrm>
        </p:grpSpPr>
        <p:sp>
          <p:nvSpPr>
            <p:cNvPr id="9" name="object 9"/>
            <p:cNvSpPr/>
            <p:nvPr/>
          </p:nvSpPr>
          <p:spPr>
            <a:xfrm>
              <a:off x="1005306" y="2040763"/>
              <a:ext cx="3101975" cy="2011680"/>
            </a:xfrm>
            <a:custGeom>
              <a:avLst/>
              <a:gdLst/>
              <a:ahLst/>
              <a:cxnLst/>
              <a:rect l="l" t="t" r="r" b="b"/>
              <a:pathLst>
                <a:path w="3101975" h="2011679">
                  <a:moveTo>
                    <a:pt x="3101466" y="0"/>
                  </a:moveTo>
                  <a:lnTo>
                    <a:pt x="0" y="0"/>
                  </a:lnTo>
                  <a:lnTo>
                    <a:pt x="0" y="2011680"/>
                  </a:lnTo>
                  <a:lnTo>
                    <a:pt x="3101466" y="2011680"/>
                  </a:lnTo>
                  <a:lnTo>
                    <a:pt x="3101466" y="0"/>
                  </a:lnTo>
                  <a:close/>
                </a:path>
              </a:pathLst>
            </a:custGeom>
            <a:solidFill>
              <a:srgbClr val="DCE4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05306" y="4052455"/>
              <a:ext cx="3101975" cy="2011680"/>
            </a:xfrm>
            <a:custGeom>
              <a:avLst/>
              <a:gdLst/>
              <a:ahLst/>
              <a:cxnLst/>
              <a:rect l="l" t="t" r="r" b="b"/>
              <a:pathLst>
                <a:path w="3101975" h="2011679">
                  <a:moveTo>
                    <a:pt x="3101466" y="0"/>
                  </a:moveTo>
                  <a:lnTo>
                    <a:pt x="0" y="0"/>
                  </a:lnTo>
                  <a:lnTo>
                    <a:pt x="0" y="2011679"/>
                  </a:lnTo>
                  <a:lnTo>
                    <a:pt x="3101466" y="2011679"/>
                  </a:lnTo>
                  <a:lnTo>
                    <a:pt x="3101466" y="0"/>
                  </a:lnTo>
                  <a:close/>
                </a:path>
              </a:pathLst>
            </a:custGeom>
            <a:solidFill>
              <a:srgbClr val="EEF3F7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46050" y="1610741"/>
          <a:ext cx="8858250" cy="446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2805"/>
                <a:gridCol w="3101340"/>
                <a:gridCol w="3893820"/>
                <a:gridCol w="989965"/>
              </a:tblGrid>
              <a:tr h="423672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Step</a:t>
                      </a: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b="1" spc="14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#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Traversal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Description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O/P</a:t>
                      </a: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Seq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</a:tr>
              <a:tr h="20116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60" dirty="0">
                          <a:latin typeface="Arial" panose="020B0604020202020204"/>
                          <a:cs typeface="Arial" panose="020B0604020202020204"/>
                        </a:rPr>
                        <a:t>Initialize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the</a:t>
                      </a:r>
                      <a:r>
                        <a:rPr sz="1800" spc="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spc="-125" dirty="0">
                          <a:latin typeface="Arial" panose="020B0604020202020204"/>
                          <a:cs typeface="Arial" panose="020B0604020202020204"/>
                        </a:rPr>
                        <a:t>stack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Arial" panose="020B0604020202020204"/>
                          <a:cs typeface="Arial" panose="020B0604020202020204"/>
                        </a:rPr>
                        <a:t>--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</a:tr>
              <a:tr h="201169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82550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Arial" panose="020B0604020202020204"/>
                          <a:cs typeface="Arial" panose="020B0604020202020204"/>
                        </a:rPr>
                        <a:t>Mark </a:t>
                      </a:r>
                      <a:r>
                        <a:rPr sz="1800" spc="-305" dirty="0">
                          <a:latin typeface="Arial" panose="020B0604020202020204"/>
                          <a:cs typeface="Arial" panose="020B0604020202020204"/>
                        </a:rPr>
                        <a:t>S  </a:t>
                      </a:r>
                      <a:r>
                        <a:rPr sz="1800" spc="-155" dirty="0">
                          <a:latin typeface="Arial" panose="020B0604020202020204"/>
                          <a:cs typeface="Arial" panose="020B0604020202020204"/>
                        </a:rPr>
                        <a:t>as </a:t>
                      </a:r>
                      <a:r>
                        <a:rPr sz="1800" spc="-80" dirty="0">
                          <a:latin typeface="Arial" panose="020B0604020202020204"/>
                          <a:cs typeface="Arial" panose="020B0604020202020204"/>
                        </a:rPr>
                        <a:t>visited and </a:t>
                      </a:r>
                      <a:r>
                        <a:rPr sz="1800" spc="-85" dirty="0">
                          <a:latin typeface="Arial" panose="020B0604020202020204"/>
                          <a:cs typeface="Arial" panose="020B0604020202020204"/>
                        </a:rPr>
                        <a:t>put </a:t>
                      </a:r>
                      <a:r>
                        <a:rPr sz="1800" spc="-10" dirty="0">
                          <a:latin typeface="Arial" panose="020B0604020202020204"/>
                          <a:cs typeface="Arial" panose="020B0604020202020204"/>
                        </a:rPr>
                        <a:t>it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onto the  </a:t>
                      </a:r>
                      <a:r>
                        <a:rPr sz="1800" spc="-120" dirty="0">
                          <a:latin typeface="Arial" panose="020B0604020202020204"/>
                          <a:cs typeface="Arial" panose="020B0604020202020204"/>
                        </a:rPr>
                        <a:t>stack.</a:t>
                      </a:r>
                      <a:r>
                        <a:rPr sz="1800" spc="26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spc="-95" dirty="0">
                          <a:latin typeface="Arial" panose="020B0604020202020204"/>
                          <a:cs typeface="Arial" panose="020B0604020202020204"/>
                        </a:rPr>
                        <a:t>Explore any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unvisited </a:t>
                      </a:r>
                      <a:r>
                        <a:rPr sz="1800" spc="-75" dirty="0">
                          <a:latin typeface="Arial" panose="020B0604020202020204"/>
                          <a:cs typeface="Arial" panose="020B0604020202020204"/>
                        </a:rPr>
                        <a:t>adjacent  </a:t>
                      </a:r>
                      <a:r>
                        <a:rPr sz="1800" spc="-105" dirty="0">
                          <a:latin typeface="Arial" panose="020B0604020202020204"/>
                          <a:cs typeface="Arial" panose="020B0604020202020204"/>
                        </a:rPr>
                        <a:t>node </a:t>
                      </a:r>
                      <a:r>
                        <a:rPr sz="1800" spc="-85" dirty="0">
                          <a:latin typeface="Arial" panose="020B0604020202020204"/>
                          <a:cs typeface="Arial" panose="020B0604020202020204"/>
                        </a:rPr>
                        <a:t>from </a:t>
                      </a:r>
                      <a:r>
                        <a:rPr sz="1800" spc="-225" dirty="0">
                          <a:latin typeface="Arial" panose="020B0604020202020204"/>
                          <a:cs typeface="Arial" panose="020B0604020202020204"/>
                        </a:rPr>
                        <a:t>S. </a:t>
                      </a:r>
                      <a:r>
                        <a:rPr sz="1800" spc="-70" dirty="0">
                          <a:latin typeface="Arial" panose="020B0604020202020204"/>
                          <a:cs typeface="Arial" panose="020B0604020202020204"/>
                        </a:rPr>
                        <a:t>We </a:t>
                      </a:r>
                      <a:r>
                        <a:rPr sz="1800" spc="-120" dirty="0">
                          <a:latin typeface="Arial" panose="020B0604020202020204"/>
                          <a:cs typeface="Arial" panose="020B0604020202020204"/>
                        </a:rPr>
                        <a:t>have </a:t>
                      </a:r>
                      <a:r>
                        <a:rPr sz="1800" spc="-85" dirty="0">
                          <a:latin typeface="Arial" panose="020B0604020202020204"/>
                          <a:cs typeface="Arial" panose="020B0604020202020204"/>
                        </a:rPr>
                        <a:t>three </a:t>
                      </a:r>
                      <a:r>
                        <a:rPr sz="1800" spc="-145" dirty="0">
                          <a:latin typeface="Arial" panose="020B0604020202020204"/>
                          <a:cs typeface="Arial" panose="020B0604020202020204"/>
                        </a:rPr>
                        <a:t>nodes </a:t>
                      </a:r>
                      <a:r>
                        <a:rPr sz="1800" spc="-80" dirty="0">
                          <a:latin typeface="Arial" panose="020B0604020202020204"/>
                          <a:cs typeface="Arial" panose="020B0604020202020204"/>
                        </a:rPr>
                        <a:t>and  </a:t>
                      </a:r>
                      <a:r>
                        <a:rPr sz="1800" spc="-125" dirty="0">
                          <a:latin typeface="Arial" panose="020B0604020202020204"/>
                          <a:cs typeface="Arial" panose="020B0604020202020204"/>
                        </a:rPr>
                        <a:t>we </a:t>
                      </a:r>
                      <a:r>
                        <a:rPr sz="1800" spc="-145" dirty="0">
                          <a:latin typeface="Arial" panose="020B0604020202020204"/>
                          <a:cs typeface="Arial" panose="020B0604020202020204"/>
                        </a:rPr>
                        <a:t>can </a:t>
                      </a:r>
                      <a:r>
                        <a:rPr sz="1800" spc="-80" dirty="0">
                          <a:latin typeface="Arial" panose="020B0604020202020204"/>
                          <a:cs typeface="Arial" panose="020B0604020202020204"/>
                        </a:rPr>
                        <a:t>pick </a:t>
                      </a:r>
                      <a:r>
                        <a:rPr sz="1800" spc="-95" dirty="0">
                          <a:latin typeface="Arial" panose="020B0604020202020204"/>
                          <a:cs typeface="Arial" panose="020B0604020202020204"/>
                        </a:rPr>
                        <a:t>any </a:t>
                      </a:r>
                      <a:r>
                        <a:rPr sz="1800" spc="-5" dirty="0">
                          <a:latin typeface="Arial" panose="020B0604020202020204"/>
                          <a:cs typeface="Arial" panose="020B0604020202020204"/>
                        </a:rPr>
                        <a:t>of </a:t>
                      </a:r>
                      <a:r>
                        <a:rPr sz="1800" spc="-150" dirty="0">
                          <a:latin typeface="Arial" panose="020B0604020202020204"/>
                          <a:cs typeface="Arial" panose="020B0604020202020204"/>
                        </a:rPr>
                        <a:t>them. </a:t>
                      </a:r>
                      <a:r>
                        <a:rPr sz="1800" spc="-145" dirty="0">
                          <a:latin typeface="Arial" panose="020B0604020202020204"/>
                          <a:cs typeface="Arial" panose="020B0604020202020204"/>
                        </a:rPr>
                        <a:t>For </a:t>
                      </a:r>
                      <a:r>
                        <a:rPr sz="1800" spc="-135" dirty="0">
                          <a:latin typeface="Arial" panose="020B0604020202020204"/>
                          <a:cs typeface="Arial" panose="020B0604020202020204"/>
                        </a:rPr>
                        <a:t>this  </a:t>
                      </a:r>
                      <a:r>
                        <a:rPr sz="1800" spc="-100" dirty="0">
                          <a:latin typeface="Arial" panose="020B0604020202020204"/>
                          <a:cs typeface="Arial" panose="020B0604020202020204"/>
                        </a:rPr>
                        <a:t>example, </a:t>
                      </a:r>
                      <a:r>
                        <a:rPr sz="1800" spc="-125" dirty="0">
                          <a:latin typeface="Arial" panose="020B0604020202020204"/>
                          <a:cs typeface="Arial" panose="020B0604020202020204"/>
                        </a:rPr>
                        <a:t>we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shall </a:t>
                      </a:r>
                      <a:r>
                        <a:rPr sz="1800" spc="-70" dirty="0">
                          <a:latin typeface="Arial" panose="020B0604020202020204"/>
                          <a:cs typeface="Arial" panose="020B0604020202020204"/>
                        </a:rPr>
                        <a:t>take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the node in  </a:t>
                      </a:r>
                      <a:r>
                        <a:rPr sz="1800" spc="-50" dirty="0">
                          <a:latin typeface="Arial" panose="020B0604020202020204"/>
                          <a:cs typeface="Arial" panose="020B0604020202020204"/>
                        </a:rPr>
                        <a:t>alphabetical</a:t>
                      </a:r>
                      <a:r>
                        <a:rPr sz="1800" spc="-4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spc="-75" dirty="0">
                          <a:latin typeface="Arial" panose="020B0604020202020204"/>
                          <a:cs typeface="Arial" panose="020B0604020202020204"/>
                        </a:rPr>
                        <a:t>order.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Arial" panose="020B0604020202020204"/>
                          <a:cs typeface="Arial" panose="020B0604020202020204"/>
                        </a:rPr>
                        <a:t>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1151470" y="2133600"/>
            <a:ext cx="2857500" cy="3838575"/>
            <a:chOff x="1151470" y="2133600"/>
            <a:chExt cx="2857500" cy="3838575"/>
          </a:xfrm>
        </p:grpSpPr>
        <p:sp>
          <p:nvSpPr>
            <p:cNvPr id="13" name="object 13"/>
            <p:cNvSpPr/>
            <p:nvPr/>
          </p:nvSpPr>
          <p:spPr>
            <a:xfrm>
              <a:off x="1151470" y="2133600"/>
              <a:ext cx="2857500" cy="18573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51470" y="4114800"/>
              <a:ext cx="2857500" cy="18573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644" y="181559"/>
            <a:ext cx="8482990" cy="1214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5" dirty="0">
                <a:solidFill>
                  <a:srgbClr val="000000"/>
                </a:solidFill>
              </a:rPr>
              <a:t>Depth-First Search</a:t>
            </a:r>
            <a:r>
              <a:rPr sz="4300" spc="-50" dirty="0">
                <a:solidFill>
                  <a:srgbClr val="000000"/>
                </a:solidFill>
              </a:rPr>
              <a:t> </a:t>
            </a:r>
            <a:r>
              <a:rPr sz="4300" spc="-15" dirty="0">
                <a:solidFill>
                  <a:srgbClr val="000000"/>
                </a:solidFill>
              </a:rPr>
              <a:t>Example</a:t>
            </a:r>
            <a:endParaRPr sz="4300"/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72923" y="1265682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26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66800" y="2040763"/>
            <a:ext cx="2971800" cy="4023995"/>
            <a:chOff x="1066800" y="2040763"/>
            <a:chExt cx="2971800" cy="4023995"/>
          </a:xfrm>
        </p:grpSpPr>
        <p:sp>
          <p:nvSpPr>
            <p:cNvPr id="9" name="object 9"/>
            <p:cNvSpPr/>
            <p:nvPr/>
          </p:nvSpPr>
          <p:spPr>
            <a:xfrm>
              <a:off x="1066800" y="2040763"/>
              <a:ext cx="2971800" cy="2011680"/>
            </a:xfrm>
            <a:custGeom>
              <a:avLst/>
              <a:gdLst/>
              <a:ahLst/>
              <a:cxnLst/>
              <a:rect l="l" t="t" r="r" b="b"/>
              <a:pathLst>
                <a:path w="2971800" h="2011679">
                  <a:moveTo>
                    <a:pt x="2971800" y="0"/>
                  </a:moveTo>
                  <a:lnTo>
                    <a:pt x="0" y="0"/>
                  </a:lnTo>
                  <a:lnTo>
                    <a:pt x="0" y="2011680"/>
                  </a:lnTo>
                  <a:lnTo>
                    <a:pt x="2971800" y="2011680"/>
                  </a:lnTo>
                  <a:lnTo>
                    <a:pt x="2971800" y="0"/>
                  </a:lnTo>
                  <a:close/>
                </a:path>
              </a:pathLst>
            </a:custGeom>
            <a:solidFill>
              <a:srgbClr val="DCE4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66800" y="4052455"/>
              <a:ext cx="2971800" cy="2011680"/>
            </a:xfrm>
            <a:custGeom>
              <a:avLst/>
              <a:gdLst/>
              <a:ahLst/>
              <a:cxnLst/>
              <a:rect l="l" t="t" r="r" b="b"/>
              <a:pathLst>
                <a:path w="2971800" h="2011679">
                  <a:moveTo>
                    <a:pt x="2971800" y="0"/>
                  </a:moveTo>
                  <a:lnTo>
                    <a:pt x="0" y="0"/>
                  </a:lnTo>
                  <a:lnTo>
                    <a:pt x="0" y="2011679"/>
                  </a:lnTo>
                  <a:lnTo>
                    <a:pt x="2971800" y="2011679"/>
                  </a:lnTo>
                  <a:lnTo>
                    <a:pt x="2971800" y="0"/>
                  </a:lnTo>
                  <a:close/>
                </a:path>
              </a:pathLst>
            </a:custGeom>
            <a:solidFill>
              <a:srgbClr val="EEF3F7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07340" y="1732661"/>
          <a:ext cx="8686800" cy="43313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/>
                <a:gridCol w="2971800"/>
                <a:gridCol w="3733800"/>
                <a:gridCol w="1143000"/>
              </a:tblGrid>
              <a:tr h="307975"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Step</a:t>
                      </a: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b="1" spc="14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#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Traversal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Description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O/P</a:t>
                      </a:r>
                      <a:r>
                        <a:rPr sz="1800" b="1" spc="-11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Seq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</a:tr>
              <a:tr h="20116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82550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0" dirty="0">
                          <a:latin typeface="Arial" panose="020B0604020202020204"/>
                          <a:cs typeface="Arial" panose="020B0604020202020204"/>
                        </a:rPr>
                        <a:t>Mark </a:t>
                      </a:r>
                      <a:r>
                        <a:rPr sz="1800" spc="-114" dirty="0">
                          <a:latin typeface="Arial" panose="020B0604020202020204"/>
                          <a:cs typeface="Arial" panose="020B0604020202020204"/>
                        </a:rPr>
                        <a:t>A </a:t>
                      </a:r>
                      <a:r>
                        <a:rPr sz="1800" spc="-155" dirty="0">
                          <a:latin typeface="Arial" panose="020B0604020202020204"/>
                          <a:cs typeface="Arial" panose="020B0604020202020204"/>
                        </a:rPr>
                        <a:t>as </a:t>
                      </a:r>
                      <a:r>
                        <a:rPr sz="1800" spc="-80" dirty="0">
                          <a:latin typeface="Arial" panose="020B0604020202020204"/>
                          <a:cs typeface="Arial" panose="020B0604020202020204"/>
                        </a:rPr>
                        <a:t>visited and put </a:t>
                      </a:r>
                      <a:r>
                        <a:rPr sz="1800" spc="-10" dirty="0">
                          <a:latin typeface="Arial" panose="020B0604020202020204"/>
                          <a:cs typeface="Arial" panose="020B0604020202020204"/>
                        </a:rPr>
                        <a:t>it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onto the  </a:t>
                      </a:r>
                      <a:r>
                        <a:rPr sz="1800" spc="-120" dirty="0">
                          <a:latin typeface="Arial" panose="020B0604020202020204"/>
                          <a:cs typeface="Arial" panose="020B0604020202020204"/>
                        </a:rPr>
                        <a:t>stack. </a:t>
                      </a:r>
                      <a:r>
                        <a:rPr sz="1800" spc="-95" dirty="0">
                          <a:latin typeface="Arial" panose="020B0604020202020204"/>
                          <a:cs typeface="Arial" panose="020B0604020202020204"/>
                        </a:rPr>
                        <a:t>Explore </a:t>
                      </a:r>
                      <a:r>
                        <a:rPr sz="1800" spc="-90" dirty="0">
                          <a:latin typeface="Arial" panose="020B0604020202020204"/>
                          <a:cs typeface="Arial" panose="020B0604020202020204"/>
                        </a:rPr>
                        <a:t>any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unvisited </a:t>
                      </a:r>
                      <a:r>
                        <a:rPr sz="1800" spc="-75" dirty="0">
                          <a:latin typeface="Arial" panose="020B0604020202020204"/>
                          <a:cs typeface="Arial" panose="020B0604020202020204"/>
                        </a:rPr>
                        <a:t>adjacent 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node </a:t>
                      </a:r>
                      <a:r>
                        <a:rPr sz="1800" spc="-85" dirty="0">
                          <a:latin typeface="Arial" panose="020B0604020202020204"/>
                          <a:cs typeface="Arial" panose="020B0604020202020204"/>
                        </a:rPr>
                        <a:t>from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A. </a:t>
                      </a:r>
                      <a:r>
                        <a:rPr sz="1800" spc="-160" dirty="0">
                          <a:latin typeface="Arial" panose="020B0604020202020204"/>
                          <a:cs typeface="Arial" panose="020B0604020202020204"/>
                        </a:rPr>
                        <a:t>Both </a:t>
                      </a:r>
                      <a:r>
                        <a:rPr sz="1800" spc="-305" dirty="0">
                          <a:latin typeface="Arial" panose="020B0604020202020204"/>
                          <a:cs typeface="Arial" panose="020B0604020202020204"/>
                        </a:rPr>
                        <a:t>S </a:t>
                      </a:r>
                      <a:r>
                        <a:rPr sz="1800" spc="-80" dirty="0">
                          <a:latin typeface="Arial" panose="020B0604020202020204"/>
                          <a:cs typeface="Arial" panose="020B0604020202020204"/>
                        </a:rPr>
                        <a:t>and </a:t>
                      </a:r>
                      <a:r>
                        <a:rPr sz="1800" spc="-215" dirty="0">
                          <a:latin typeface="Arial" panose="020B0604020202020204"/>
                          <a:cs typeface="Arial" panose="020B0604020202020204"/>
                        </a:rPr>
                        <a:t>D </a:t>
                      </a:r>
                      <a:r>
                        <a:rPr sz="1800" spc="-40" dirty="0">
                          <a:latin typeface="Arial" panose="020B0604020202020204"/>
                          <a:cs typeface="Arial" panose="020B0604020202020204"/>
                        </a:rPr>
                        <a:t>are  </a:t>
                      </a:r>
                      <a:r>
                        <a:rPr sz="1800" spc="-75" dirty="0">
                          <a:latin typeface="Arial" panose="020B0604020202020204"/>
                          <a:cs typeface="Arial" panose="020B0604020202020204"/>
                        </a:rPr>
                        <a:t>adjacent </a:t>
                      </a:r>
                      <a:r>
                        <a:rPr sz="1800" spc="-60" dirty="0">
                          <a:latin typeface="Arial" panose="020B0604020202020204"/>
                          <a:cs typeface="Arial" panose="020B0604020202020204"/>
                        </a:rPr>
                        <a:t>to </a:t>
                      </a:r>
                      <a:r>
                        <a:rPr sz="1800" spc="-114" dirty="0">
                          <a:latin typeface="Arial" panose="020B0604020202020204"/>
                          <a:cs typeface="Arial" panose="020B0604020202020204"/>
                        </a:rPr>
                        <a:t>A </a:t>
                      </a:r>
                      <a:r>
                        <a:rPr sz="1800" spc="-85" dirty="0">
                          <a:latin typeface="Arial" panose="020B0604020202020204"/>
                          <a:cs typeface="Arial" panose="020B0604020202020204"/>
                        </a:rPr>
                        <a:t>but </a:t>
                      </a:r>
                      <a:r>
                        <a:rPr sz="1800" spc="-120" dirty="0">
                          <a:latin typeface="Arial" panose="020B0604020202020204"/>
                          <a:cs typeface="Arial" panose="020B0604020202020204"/>
                        </a:rPr>
                        <a:t>we </a:t>
                      </a:r>
                      <a:r>
                        <a:rPr sz="1800" spc="-40" dirty="0">
                          <a:latin typeface="Arial" panose="020B0604020202020204"/>
                          <a:cs typeface="Arial" panose="020B0604020202020204"/>
                        </a:rPr>
                        <a:t>are </a:t>
                      </a:r>
                      <a:r>
                        <a:rPr sz="1800" spc="-125" dirty="0">
                          <a:latin typeface="Arial" panose="020B0604020202020204"/>
                          <a:cs typeface="Arial" panose="020B0604020202020204"/>
                        </a:rPr>
                        <a:t>concerned  </a:t>
                      </a:r>
                      <a:r>
                        <a:rPr sz="1800" spc="-15" dirty="0">
                          <a:latin typeface="Arial" panose="020B0604020202020204"/>
                          <a:cs typeface="Arial" panose="020B0604020202020204"/>
                        </a:rPr>
                        <a:t>for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unvisited </a:t>
                      </a:r>
                      <a:r>
                        <a:rPr sz="1800" spc="-145" dirty="0">
                          <a:latin typeface="Arial" panose="020B0604020202020204"/>
                          <a:cs typeface="Arial" panose="020B0604020202020204"/>
                        </a:rPr>
                        <a:t>nodes</a:t>
                      </a:r>
                      <a:r>
                        <a:rPr sz="1800" spc="7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only.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29" dirty="0">
                          <a:latin typeface="Arial" panose="020B0604020202020204"/>
                          <a:cs typeface="Arial" panose="020B0604020202020204"/>
                        </a:rPr>
                        <a:t>S,</a:t>
                      </a:r>
                      <a:r>
                        <a:rPr sz="1800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spc="-114" dirty="0"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</a:tr>
              <a:tr h="201169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21399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90" dirty="0">
                          <a:latin typeface="Arial" panose="020B0604020202020204"/>
                          <a:cs typeface="Arial" panose="020B0604020202020204"/>
                        </a:rPr>
                        <a:t>Visit </a:t>
                      </a:r>
                      <a:r>
                        <a:rPr sz="1800" spc="-215" dirty="0">
                          <a:latin typeface="Arial" panose="020B0604020202020204"/>
                          <a:cs typeface="Arial" panose="020B0604020202020204"/>
                        </a:rPr>
                        <a:t>D  </a:t>
                      </a:r>
                      <a:r>
                        <a:rPr sz="1800" spc="-80" dirty="0">
                          <a:latin typeface="Arial" panose="020B0604020202020204"/>
                          <a:cs typeface="Arial" panose="020B0604020202020204"/>
                        </a:rPr>
                        <a:t>and </a:t>
                      </a:r>
                      <a:r>
                        <a:rPr sz="1800" spc="-100" dirty="0">
                          <a:latin typeface="Arial" panose="020B0604020202020204"/>
                          <a:cs typeface="Arial" panose="020B0604020202020204"/>
                        </a:rPr>
                        <a:t>mark </a:t>
                      </a:r>
                      <a:r>
                        <a:rPr sz="1800" spc="-15" dirty="0">
                          <a:latin typeface="Arial" panose="020B0604020202020204"/>
                          <a:cs typeface="Arial" panose="020B0604020202020204"/>
                        </a:rPr>
                        <a:t>it </a:t>
                      </a:r>
                      <a:r>
                        <a:rPr sz="1800" spc="-80" dirty="0">
                          <a:latin typeface="Arial" panose="020B0604020202020204"/>
                          <a:cs typeface="Arial" panose="020B0604020202020204"/>
                        </a:rPr>
                        <a:t>visited and </a:t>
                      </a:r>
                      <a:r>
                        <a:rPr lang="en-US" sz="1800" spc="-80" dirty="0">
                          <a:latin typeface="Arial" panose="020B0604020202020204"/>
                          <a:cs typeface="Arial" panose="020B0604020202020204"/>
                        </a:rPr>
                        <a:t>pop it from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 the</a:t>
                      </a:r>
                      <a:r>
                        <a:rPr sz="1800" spc="-100" dirty="0">
                          <a:latin typeface="Arial" panose="020B0604020202020204"/>
                          <a:cs typeface="Arial" panose="020B0604020202020204"/>
                        </a:rPr>
                        <a:t> stack. Here we have B  and C  nodes which are adjacent to D but both are already int the stack.</a:t>
                      </a:r>
                      <a:endParaRPr sz="1800" spc="-1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29" dirty="0">
                          <a:latin typeface="Arial" panose="020B0604020202020204"/>
                          <a:cs typeface="Arial" panose="020B0604020202020204"/>
                        </a:rPr>
                        <a:t>S,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A,</a:t>
                      </a:r>
                      <a:r>
                        <a:rPr sz="1800" spc="-7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spc="-215" dirty="0">
                          <a:latin typeface="Arial" panose="020B0604020202020204"/>
                          <a:cs typeface="Arial" panose="020B0604020202020204"/>
                        </a:rPr>
                        <a:t>D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307340" y="6133023"/>
            <a:ext cx="5144770" cy="2349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400" b="1" i="1" spc="1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Note: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comma </a:t>
            </a:r>
            <a:r>
              <a:rPr sz="1400" i="1" dirty="0">
                <a:latin typeface="Caladea" panose="02000506000000020000"/>
                <a:cs typeface="Caladea" panose="02000506000000020000"/>
              </a:rPr>
              <a:t>used in Output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Sequence (i.e. </a:t>
            </a:r>
            <a:r>
              <a:rPr sz="1400" i="1" dirty="0">
                <a:latin typeface="Caladea" panose="02000506000000020000"/>
                <a:cs typeface="Caladea" panose="02000506000000020000"/>
              </a:rPr>
              <a:t>O/P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Seq) </a:t>
            </a:r>
            <a:r>
              <a:rPr sz="1400" i="1" dirty="0">
                <a:latin typeface="Caladea" panose="02000506000000020000"/>
                <a:cs typeface="Caladea" panose="02000506000000020000"/>
              </a:rPr>
              <a:t>is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for</a:t>
            </a:r>
            <a:r>
              <a:rPr sz="1400" i="1" spc="-30" dirty="0">
                <a:latin typeface="Caladea" panose="02000506000000020000"/>
                <a:cs typeface="Caladea" panose="02000506000000020000"/>
              </a:rPr>
              <a:t>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illustration</a:t>
            </a:r>
            <a:endParaRPr sz="14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  <p:graphicFrame>
        <p:nvGraphicFramePr>
          <p:cNvPr id="17" name="Content Placeholder 16"/>
          <p:cNvGraphicFramePr/>
          <p:nvPr>
            <p:ph sz="half" idx="2"/>
          </p:nvPr>
        </p:nvGraphicFramePr>
        <p:xfrm>
          <a:off x="1128713" y="2040573"/>
          <a:ext cx="2846705" cy="385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2" imgW="2844800" imgH="3848100" progId="Paint.Picture">
                  <p:embed/>
                </p:oleObj>
              </mc:Choice>
              <mc:Fallback>
                <p:oleObj name="" r:id="rId2" imgW="2844800" imgH="3848100" progId="Paint.Picture">
                  <p:embed/>
                  <p:pic>
                    <p:nvPicPr>
                      <p:cNvPr id="0" name="Picture 1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28713" y="2040573"/>
                        <a:ext cx="2846705" cy="3851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04" y="259029"/>
            <a:ext cx="8482990" cy="1214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5" dirty="0">
                <a:solidFill>
                  <a:srgbClr val="000000"/>
                </a:solidFill>
              </a:rPr>
              <a:t>Depth-First Search</a:t>
            </a:r>
            <a:r>
              <a:rPr sz="4300" spc="-50" dirty="0">
                <a:solidFill>
                  <a:srgbClr val="000000"/>
                </a:solidFill>
              </a:rPr>
              <a:t> </a:t>
            </a:r>
            <a:r>
              <a:rPr sz="4300" spc="-15" dirty="0">
                <a:solidFill>
                  <a:srgbClr val="000000"/>
                </a:solidFill>
              </a:rPr>
              <a:t>Example</a:t>
            </a:r>
            <a:endParaRPr sz="4300"/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72923" y="1265682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27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66800" y="2040763"/>
            <a:ext cx="3048000" cy="4023995"/>
            <a:chOff x="1066800" y="2040763"/>
            <a:chExt cx="3048000" cy="4023995"/>
          </a:xfrm>
        </p:grpSpPr>
        <p:sp>
          <p:nvSpPr>
            <p:cNvPr id="9" name="object 9"/>
            <p:cNvSpPr/>
            <p:nvPr/>
          </p:nvSpPr>
          <p:spPr>
            <a:xfrm>
              <a:off x="1066800" y="2040763"/>
              <a:ext cx="3048000" cy="2011680"/>
            </a:xfrm>
            <a:custGeom>
              <a:avLst/>
              <a:gdLst/>
              <a:ahLst/>
              <a:cxnLst/>
              <a:rect l="l" t="t" r="r" b="b"/>
              <a:pathLst>
                <a:path w="3048000" h="2011679">
                  <a:moveTo>
                    <a:pt x="3048000" y="0"/>
                  </a:moveTo>
                  <a:lnTo>
                    <a:pt x="0" y="0"/>
                  </a:lnTo>
                  <a:lnTo>
                    <a:pt x="0" y="2011680"/>
                  </a:lnTo>
                  <a:lnTo>
                    <a:pt x="3048000" y="2011680"/>
                  </a:lnTo>
                  <a:lnTo>
                    <a:pt x="3048000" y="0"/>
                  </a:lnTo>
                  <a:close/>
                </a:path>
              </a:pathLst>
            </a:custGeom>
            <a:solidFill>
              <a:srgbClr val="DCE4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66800" y="4052455"/>
              <a:ext cx="3048000" cy="2011680"/>
            </a:xfrm>
            <a:custGeom>
              <a:avLst/>
              <a:gdLst/>
              <a:ahLst/>
              <a:cxnLst/>
              <a:rect l="l" t="t" r="r" b="b"/>
              <a:pathLst>
                <a:path w="3048000" h="2011679">
                  <a:moveTo>
                    <a:pt x="3048000" y="0"/>
                  </a:moveTo>
                  <a:lnTo>
                    <a:pt x="0" y="0"/>
                  </a:lnTo>
                  <a:lnTo>
                    <a:pt x="0" y="2011679"/>
                  </a:lnTo>
                  <a:lnTo>
                    <a:pt x="3048000" y="2011679"/>
                  </a:lnTo>
                  <a:lnTo>
                    <a:pt x="3048000" y="0"/>
                  </a:lnTo>
                  <a:close/>
                </a:path>
              </a:pathLst>
            </a:custGeom>
            <a:solidFill>
              <a:srgbClr val="EEF3F7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72720" y="1617091"/>
          <a:ext cx="8807450" cy="4447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/>
                <a:gridCol w="3048000"/>
                <a:gridCol w="3663950"/>
                <a:gridCol w="1257300"/>
              </a:tblGrid>
              <a:tr h="423672"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Step</a:t>
                      </a: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b="1" spc="14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#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Traversal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Description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O/P</a:t>
                      </a:r>
                      <a:r>
                        <a:rPr sz="1800" b="1" spc="-18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Seq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</a:tr>
              <a:tr h="20116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8191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75" dirty="0">
                          <a:latin typeface="Arial" panose="020B0604020202020204"/>
                          <a:cs typeface="Arial" panose="020B0604020202020204"/>
                        </a:rPr>
                        <a:t>We </a:t>
                      </a:r>
                      <a:r>
                        <a:rPr sz="1800" spc="-160" dirty="0">
                          <a:latin typeface="Arial" panose="020B0604020202020204"/>
                          <a:cs typeface="Arial" panose="020B0604020202020204"/>
                        </a:rPr>
                        <a:t>choose </a:t>
                      </a:r>
                      <a:r>
                        <a:rPr sz="1800" spc="-250" dirty="0">
                          <a:latin typeface="Arial" panose="020B0604020202020204"/>
                          <a:cs typeface="Arial" panose="020B0604020202020204"/>
                        </a:rPr>
                        <a:t>B, </a:t>
                      </a:r>
                      <a:r>
                        <a:rPr sz="1800" spc="-100" dirty="0">
                          <a:latin typeface="Arial" panose="020B0604020202020204"/>
                          <a:cs typeface="Arial" panose="020B0604020202020204"/>
                        </a:rPr>
                        <a:t>mark </a:t>
                      </a:r>
                      <a:r>
                        <a:rPr sz="1800" spc="-10" dirty="0">
                          <a:latin typeface="Arial" panose="020B0604020202020204"/>
                          <a:cs typeface="Arial" panose="020B0604020202020204"/>
                        </a:rPr>
                        <a:t>it </a:t>
                      </a:r>
                      <a:r>
                        <a:rPr sz="1800" spc="-80" dirty="0">
                          <a:latin typeface="Arial" panose="020B0604020202020204"/>
                          <a:cs typeface="Arial" panose="020B0604020202020204"/>
                        </a:rPr>
                        <a:t>visited </a:t>
                      </a:r>
                      <a:r>
                        <a:rPr sz="1800" spc="-85" dirty="0">
                          <a:latin typeface="Arial" panose="020B0604020202020204"/>
                          <a:cs typeface="Arial" panose="020B0604020202020204"/>
                        </a:rPr>
                        <a:t>and </a:t>
                      </a:r>
                      <a:r>
                        <a:rPr sz="1800" spc="-80" dirty="0">
                          <a:latin typeface="Arial" panose="020B0604020202020204"/>
                          <a:cs typeface="Arial" panose="020B0604020202020204"/>
                        </a:rPr>
                        <a:t>p</a:t>
                      </a:r>
                      <a:r>
                        <a:rPr lang="en-US" sz="1800" spc="-80" dirty="0">
                          <a:latin typeface="Arial" panose="020B0604020202020204"/>
                          <a:cs typeface="Arial" panose="020B0604020202020204"/>
                        </a:rPr>
                        <a:t>op from</a:t>
                      </a:r>
                      <a:r>
                        <a:rPr sz="1800" spc="-8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lang="en-US" sz="1800" spc="-80" dirty="0">
                          <a:latin typeface="Arial" panose="020B0604020202020204"/>
                          <a:cs typeface="Arial" panose="020B0604020202020204"/>
                        </a:rPr>
                        <a:t>the </a:t>
                      </a:r>
                      <a:r>
                        <a:rPr sz="1800" spc="-125" dirty="0">
                          <a:latin typeface="Arial" panose="020B0604020202020204"/>
                          <a:cs typeface="Arial" panose="020B0604020202020204"/>
                        </a:rPr>
                        <a:t>stack. </a:t>
                      </a:r>
                      <a:r>
                        <a:rPr sz="1800" spc="-105" dirty="0">
                          <a:latin typeface="Arial" panose="020B0604020202020204"/>
                          <a:cs typeface="Arial" panose="020B0604020202020204"/>
                        </a:rPr>
                        <a:t>Here </a:t>
                      </a:r>
                      <a:r>
                        <a:rPr sz="1800" spc="-305" dirty="0">
                          <a:latin typeface="Arial" panose="020B0604020202020204"/>
                          <a:cs typeface="Arial" panose="020B0604020202020204"/>
                        </a:rPr>
                        <a:t>B </a:t>
                      </a:r>
                      <a:r>
                        <a:rPr sz="1800" spc="-130" dirty="0">
                          <a:latin typeface="Arial" panose="020B0604020202020204"/>
                          <a:cs typeface="Arial" panose="020B0604020202020204"/>
                        </a:rPr>
                        <a:t>does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not </a:t>
                      </a:r>
                      <a:r>
                        <a:rPr sz="1800" spc="-125" dirty="0">
                          <a:latin typeface="Arial" panose="020B0604020202020204"/>
                          <a:cs typeface="Arial" panose="020B0604020202020204"/>
                        </a:rPr>
                        <a:t>have </a:t>
                      </a:r>
                      <a:r>
                        <a:rPr sz="1800" spc="-90" dirty="0">
                          <a:latin typeface="Arial" panose="020B0604020202020204"/>
                          <a:cs typeface="Arial" panose="020B0604020202020204"/>
                        </a:rPr>
                        <a:t>any 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unvisited </a:t>
                      </a:r>
                      <a:r>
                        <a:rPr sz="1800" spc="-75" dirty="0">
                          <a:latin typeface="Arial" panose="020B0604020202020204"/>
                          <a:cs typeface="Arial" panose="020B0604020202020204"/>
                        </a:rPr>
                        <a:t>adjacent </a:t>
                      </a:r>
                      <a:r>
                        <a:rPr sz="1800" spc="-114" dirty="0">
                          <a:latin typeface="Arial" panose="020B0604020202020204"/>
                          <a:cs typeface="Arial" panose="020B0604020202020204"/>
                        </a:rPr>
                        <a:t>node. 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>
                  <a:txBody>
                    <a:bodyPr/>
                    <a:lstStyle/>
                    <a:p>
                      <a:pPr marR="1403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29" dirty="0">
                          <a:latin typeface="Arial" panose="020B0604020202020204"/>
                          <a:cs typeface="Arial" panose="020B0604020202020204"/>
                        </a:rPr>
                        <a:t>S,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A, </a:t>
                      </a:r>
                      <a:r>
                        <a:rPr sz="1800" spc="-215" dirty="0">
                          <a:latin typeface="Arial" panose="020B0604020202020204"/>
                          <a:cs typeface="Arial" panose="020B0604020202020204"/>
                        </a:rPr>
                        <a:t>D,</a:t>
                      </a:r>
                      <a:r>
                        <a:rPr sz="1800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spc="-305" dirty="0">
                          <a:latin typeface="Arial" panose="020B0604020202020204"/>
                          <a:cs typeface="Arial" panose="020B0604020202020204"/>
                        </a:rPr>
                        <a:t>B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</a:tr>
              <a:tr h="201169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8191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US" sz="1800" spc="-75" dirty="0">
                          <a:latin typeface="Arial" panose="020B0604020202020204"/>
                          <a:cs typeface="Arial" panose="020B0604020202020204"/>
                        </a:rPr>
                        <a:t>Now we check top of stack and found C, So process C and check its adjacent node. C does not have any unvisited node. Pop it from stack and now stack become empty.</a:t>
                      </a:r>
                      <a:endParaRPr lang="en-US"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  <a:tc>
                  <a:txBody>
                    <a:bodyPr/>
                    <a:lstStyle/>
                    <a:p>
                      <a:pPr marR="1403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US" sz="1800" spc="-229" dirty="0">
                          <a:latin typeface="Arial" panose="020B0604020202020204"/>
                          <a:cs typeface="Arial" panose="020B0604020202020204"/>
                        </a:rPr>
                        <a:t>     </a:t>
                      </a:r>
                      <a:r>
                        <a:rPr sz="1800" spc="-229" dirty="0">
                          <a:latin typeface="Arial" panose="020B0604020202020204"/>
                          <a:cs typeface="Arial" panose="020B0604020202020204"/>
                        </a:rPr>
                        <a:t>S, </a:t>
                      </a:r>
                      <a:r>
                        <a:rPr sz="1800" spc="-110" dirty="0">
                          <a:latin typeface="Arial" panose="020B0604020202020204"/>
                          <a:cs typeface="Arial" panose="020B0604020202020204"/>
                        </a:rPr>
                        <a:t>A, </a:t>
                      </a:r>
                      <a:r>
                        <a:rPr sz="1800" spc="-215" dirty="0">
                          <a:latin typeface="Arial" panose="020B0604020202020204"/>
                          <a:cs typeface="Arial" panose="020B0604020202020204"/>
                        </a:rPr>
                        <a:t>D,</a:t>
                      </a:r>
                      <a:r>
                        <a:rPr sz="1800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spc="-305" dirty="0">
                          <a:latin typeface="Arial" panose="020B0604020202020204"/>
                          <a:cs typeface="Arial" panose="020B0604020202020204"/>
                        </a:rPr>
                        <a:t>B</a:t>
                      </a:r>
                      <a:r>
                        <a:rPr lang="en-US" sz="1800" spc="-305" dirty="0">
                          <a:latin typeface="Arial" panose="020B0604020202020204"/>
                          <a:cs typeface="Arial" panose="020B0604020202020204"/>
                        </a:rPr>
                        <a:t>, C</a:t>
                      </a:r>
                      <a:endParaRPr lang="en-US" sz="1800" spc="-305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307340" y="6133023"/>
            <a:ext cx="5144770" cy="2349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400" b="1" i="1" spc="1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Note: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comma </a:t>
            </a:r>
            <a:r>
              <a:rPr sz="1400" i="1" dirty="0">
                <a:latin typeface="Caladea" panose="02000506000000020000"/>
                <a:cs typeface="Caladea" panose="02000506000000020000"/>
              </a:rPr>
              <a:t>used in Output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Sequence (i.e. </a:t>
            </a:r>
            <a:r>
              <a:rPr sz="1400" i="1" dirty="0">
                <a:latin typeface="Caladea" panose="02000506000000020000"/>
                <a:cs typeface="Caladea" panose="02000506000000020000"/>
              </a:rPr>
              <a:t>O/P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Seq) </a:t>
            </a:r>
            <a:r>
              <a:rPr sz="1400" i="1" dirty="0">
                <a:latin typeface="Caladea" panose="02000506000000020000"/>
                <a:cs typeface="Caladea" panose="02000506000000020000"/>
              </a:rPr>
              <a:t>is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for</a:t>
            </a:r>
            <a:r>
              <a:rPr sz="1400" i="1" spc="-30" dirty="0">
                <a:latin typeface="Caladea" panose="02000506000000020000"/>
                <a:cs typeface="Caladea" panose="02000506000000020000"/>
              </a:rPr>
              <a:t> </a:t>
            </a:r>
            <a:r>
              <a:rPr sz="1400" i="1" spc="-5" dirty="0">
                <a:latin typeface="Caladea" panose="02000506000000020000"/>
                <a:cs typeface="Caladea" panose="02000506000000020000"/>
              </a:rPr>
              <a:t>illustration</a:t>
            </a:r>
            <a:endParaRPr sz="14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  <p:graphicFrame>
        <p:nvGraphicFramePr>
          <p:cNvPr id="13" name="Content Placeholder 12"/>
          <p:cNvGraphicFramePr>
            <a:graphicFrameLocks noChangeAspect="1"/>
          </p:cNvGraphicFramePr>
          <p:nvPr>
            <p:ph sz="half" idx="2"/>
          </p:nvPr>
        </p:nvGraphicFramePr>
        <p:xfrm>
          <a:off x="1070610" y="2071370"/>
          <a:ext cx="2901950" cy="384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2" imgW="2901950" imgH="3841750" progId="Paint.Picture">
                  <p:embed/>
                </p:oleObj>
              </mc:Choice>
              <mc:Fallback>
                <p:oleObj name="" r:id="rId2" imgW="2901950" imgH="3841750" progId="Paint.Picture">
                  <p:embed/>
                  <p:pic>
                    <p:nvPicPr>
                      <p:cNvPr id="0" name="Picture 1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70610" y="2071370"/>
                        <a:ext cx="2901950" cy="384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405" y="369773"/>
            <a:ext cx="321945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0" dirty="0">
                <a:solidFill>
                  <a:srgbClr val="000000"/>
                </a:solidFill>
              </a:rPr>
              <a:t>Introduction</a:t>
            </a:r>
            <a:endParaRPr sz="4300"/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31140" y="1516735"/>
            <a:ext cx="860933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2000" dirty="0">
                <a:latin typeface="Caladea" panose="02000506000000020000"/>
                <a:cs typeface="Caladea" panose="02000506000000020000"/>
              </a:rPr>
              <a:t>A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graph is </a:t>
            </a:r>
            <a:r>
              <a:rPr sz="2000" dirty="0">
                <a:latin typeface="Caladea" panose="02000506000000020000"/>
                <a:cs typeface="Caladea" panose="02000506000000020000"/>
              </a:rPr>
              <a:t>a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representation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of </a:t>
            </a:r>
            <a:r>
              <a:rPr sz="2000" dirty="0">
                <a:latin typeface="Caladea" panose="02000506000000020000"/>
                <a:cs typeface="Caladea" panose="02000506000000020000"/>
              </a:rPr>
              <a:t>a set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of objects </a:t>
            </a:r>
            <a:r>
              <a:rPr sz="2000" spc="-15" dirty="0">
                <a:latin typeface="Caladea" panose="02000506000000020000"/>
                <a:cs typeface="Caladea" panose="02000506000000020000"/>
              </a:rPr>
              <a:t>where </a:t>
            </a:r>
            <a:r>
              <a:rPr sz="2000" dirty="0">
                <a:latin typeface="Caladea" panose="02000506000000020000"/>
                <a:cs typeface="Caladea" panose="02000506000000020000"/>
              </a:rPr>
              <a:t>some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pairs of </a:t>
            </a:r>
            <a:r>
              <a:rPr sz="2000" dirty="0">
                <a:latin typeface="Caladea" panose="02000506000000020000"/>
                <a:cs typeface="Caladea" panose="02000506000000020000"/>
              </a:rPr>
              <a:t>objects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are 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connected </a:t>
            </a:r>
            <a:r>
              <a:rPr sz="2000" spc="-15" dirty="0">
                <a:latin typeface="Caladea" panose="02000506000000020000"/>
                <a:cs typeface="Caladea" panose="02000506000000020000"/>
              </a:rPr>
              <a:t>by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links. </a:t>
            </a:r>
            <a:r>
              <a:rPr sz="2000" dirty="0">
                <a:latin typeface="Caladea" panose="02000506000000020000"/>
                <a:cs typeface="Caladea" panose="02000506000000020000"/>
              </a:rPr>
              <a:t>The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interconnected </a:t>
            </a:r>
            <a:r>
              <a:rPr sz="2000" dirty="0">
                <a:latin typeface="Caladea" panose="02000506000000020000"/>
                <a:cs typeface="Caladea" panose="02000506000000020000"/>
              </a:rPr>
              <a:t>objects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are represented </a:t>
            </a:r>
            <a:r>
              <a:rPr sz="2000" spc="-15" dirty="0">
                <a:latin typeface="Caladea" panose="02000506000000020000"/>
                <a:cs typeface="Caladea" panose="02000506000000020000"/>
              </a:rPr>
              <a:t>by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points 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termed </a:t>
            </a:r>
            <a:r>
              <a:rPr sz="2000" dirty="0">
                <a:latin typeface="Caladea" panose="02000506000000020000"/>
                <a:cs typeface="Caladea" panose="02000506000000020000"/>
              </a:rPr>
              <a:t>as </a:t>
            </a:r>
            <a:r>
              <a:rPr sz="2000" b="1" spc="-15" dirty="0">
                <a:latin typeface="Caladea" panose="02000506000000020000"/>
                <a:cs typeface="Caladea" panose="02000506000000020000"/>
              </a:rPr>
              <a:t>vertices</a:t>
            </a:r>
            <a:r>
              <a:rPr sz="2000" spc="-15" dirty="0">
                <a:latin typeface="Caladea" panose="02000506000000020000"/>
                <a:cs typeface="Caladea" panose="02000506000000020000"/>
              </a:rPr>
              <a:t>,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and the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links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that connect </a:t>
            </a:r>
            <a:r>
              <a:rPr sz="2000" dirty="0">
                <a:latin typeface="Caladea" panose="02000506000000020000"/>
                <a:cs typeface="Caladea" panose="02000506000000020000"/>
              </a:rPr>
              <a:t>the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vertices </a:t>
            </a:r>
            <a:r>
              <a:rPr sz="2000" spc="-15" dirty="0">
                <a:latin typeface="Caladea" panose="02000506000000020000"/>
                <a:cs typeface="Caladea" panose="02000506000000020000"/>
              </a:rPr>
              <a:t>are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called </a:t>
            </a:r>
            <a:r>
              <a:rPr sz="2000" b="1" spc="-5" dirty="0">
                <a:latin typeface="Caladea" panose="02000506000000020000"/>
                <a:cs typeface="Caladea" panose="02000506000000020000"/>
              </a:rPr>
              <a:t>edges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.  </a:t>
            </a:r>
            <a:r>
              <a:rPr sz="2000" spc="-35" dirty="0">
                <a:latin typeface="Caladea" panose="02000506000000020000"/>
                <a:cs typeface="Caladea" panose="02000506000000020000"/>
              </a:rPr>
              <a:t>Formally, </a:t>
            </a:r>
            <a:r>
              <a:rPr sz="2000" dirty="0">
                <a:latin typeface="Caladea" panose="02000506000000020000"/>
                <a:cs typeface="Caladea" panose="02000506000000020000"/>
              </a:rPr>
              <a:t>a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graph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is </a:t>
            </a:r>
            <a:r>
              <a:rPr sz="2000" dirty="0">
                <a:latin typeface="Caladea" panose="02000506000000020000"/>
                <a:cs typeface="Caladea" panose="02000506000000020000"/>
              </a:rPr>
              <a:t>a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pair </a:t>
            </a:r>
            <a:r>
              <a:rPr sz="2000" dirty="0">
                <a:latin typeface="Caladea" panose="02000506000000020000"/>
                <a:cs typeface="Caladea" panose="02000506000000020000"/>
              </a:rPr>
              <a:t>of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sets </a:t>
            </a:r>
            <a:r>
              <a:rPr sz="2000" b="1" spc="-85" dirty="0">
                <a:latin typeface="Caladea" panose="02000506000000020000"/>
                <a:cs typeface="Caladea" panose="02000506000000020000"/>
              </a:rPr>
              <a:t>(V, </a:t>
            </a:r>
            <a:r>
              <a:rPr sz="2000" b="1" spc="-5" dirty="0">
                <a:latin typeface="Caladea" panose="02000506000000020000"/>
                <a:cs typeface="Caladea" panose="02000506000000020000"/>
              </a:rPr>
              <a:t>E)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, </a:t>
            </a:r>
            <a:r>
              <a:rPr sz="2000" spc="-15" dirty="0">
                <a:latin typeface="Caladea" panose="02000506000000020000"/>
                <a:cs typeface="Caladea" panose="02000506000000020000"/>
              </a:rPr>
              <a:t>where </a:t>
            </a:r>
            <a:r>
              <a:rPr sz="2000" b="1" dirty="0">
                <a:latin typeface="Caladea" panose="02000506000000020000"/>
                <a:cs typeface="Caladea" panose="02000506000000020000"/>
              </a:rPr>
              <a:t>V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is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the </a:t>
            </a:r>
            <a:r>
              <a:rPr sz="2000" dirty="0">
                <a:latin typeface="Caladea" panose="02000506000000020000"/>
                <a:cs typeface="Caladea" panose="02000506000000020000"/>
              </a:rPr>
              <a:t>set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of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vertices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and </a:t>
            </a:r>
            <a:r>
              <a:rPr sz="2000" b="1" dirty="0">
                <a:latin typeface="Caladea" panose="02000506000000020000"/>
                <a:cs typeface="Caladea" panose="02000506000000020000"/>
              </a:rPr>
              <a:t>E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is  </a:t>
            </a:r>
            <a:r>
              <a:rPr sz="2000" dirty="0">
                <a:latin typeface="Caladea" panose="02000506000000020000"/>
                <a:cs typeface="Caladea" panose="02000506000000020000"/>
              </a:rPr>
              <a:t>the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set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of edges, connecting </a:t>
            </a:r>
            <a:r>
              <a:rPr sz="2000" dirty="0">
                <a:latin typeface="Caladea" panose="02000506000000020000"/>
                <a:cs typeface="Caladea" panose="02000506000000020000"/>
              </a:rPr>
              <a:t>the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pairs of vertices. </a:t>
            </a:r>
            <a:r>
              <a:rPr sz="2000" spc="-50" dirty="0">
                <a:latin typeface="Caladea" panose="02000506000000020000"/>
                <a:cs typeface="Caladea" panose="02000506000000020000"/>
              </a:rPr>
              <a:t>Take </a:t>
            </a:r>
            <a:r>
              <a:rPr sz="2000" dirty="0">
                <a:latin typeface="Caladea" panose="02000506000000020000"/>
                <a:cs typeface="Caladea" panose="02000506000000020000"/>
              </a:rPr>
              <a:t>a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look at </a:t>
            </a:r>
            <a:r>
              <a:rPr sz="2000" dirty="0">
                <a:latin typeface="Caladea" panose="02000506000000020000"/>
                <a:cs typeface="Caladea" panose="02000506000000020000"/>
              </a:rPr>
              <a:t>the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following  graph</a:t>
            </a:r>
            <a:r>
              <a:rPr sz="2000" spc="-45" dirty="0">
                <a:latin typeface="Caladea" panose="02000506000000020000"/>
                <a:cs typeface="Caladea" panose="02000506000000020000"/>
              </a:rPr>
              <a:t> </a:t>
            </a:r>
            <a:r>
              <a:rPr sz="2000" spc="-180" dirty="0">
                <a:latin typeface="Georgia" panose="02040502050405020303"/>
                <a:cs typeface="Georgia" panose="02040502050405020303"/>
              </a:rPr>
              <a:t>−</a:t>
            </a:r>
            <a:endParaRPr sz="2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140" y="5175250"/>
            <a:ext cx="382905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95425">
              <a:lnSpc>
                <a:spcPct val="120000"/>
              </a:lnSpc>
              <a:spcBef>
                <a:spcPts val="100"/>
              </a:spcBef>
            </a:pPr>
            <a:r>
              <a:rPr sz="2000" spc="-5" dirty="0">
                <a:latin typeface="Caladea" panose="02000506000000020000"/>
                <a:cs typeface="Caladea" panose="02000506000000020000"/>
              </a:rPr>
              <a:t>In </a:t>
            </a:r>
            <a:r>
              <a:rPr sz="2000" dirty="0">
                <a:latin typeface="Caladea" panose="02000506000000020000"/>
                <a:cs typeface="Caladea" panose="02000506000000020000"/>
              </a:rPr>
              <a:t>the </a:t>
            </a:r>
            <a:r>
              <a:rPr sz="2000" spc="-15" dirty="0">
                <a:latin typeface="Caladea" panose="02000506000000020000"/>
                <a:cs typeface="Caladea" panose="02000506000000020000"/>
              </a:rPr>
              <a:t>above</a:t>
            </a:r>
            <a:r>
              <a:rPr sz="2000" spc="-105" dirty="0">
                <a:latin typeface="Caladea" panose="02000506000000020000"/>
                <a:cs typeface="Caladea" panose="02000506000000020000"/>
              </a:rPr>
              <a:t>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graph,  </a:t>
            </a:r>
            <a:r>
              <a:rPr sz="2000" dirty="0">
                <a:latin typeface="Caladea" panose="02000506000000020000"/>
                <a:cs typeface="Caladea" panose="02000506000000020000"/>
              </a:rPr>
              <a:t>V = {a,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b, </a:t>
            </a:r>
            <a:r>
              <a:rPr sz="2000" dirty="0">
                <a:latin typeface="Caladea" panose="02000506000000020000"/>
                <a:cs typeface="Caladea" panose="02000506000000020000"/>
              </a:rPr>
              <a:t>c, d,</a:t>
            </a:r>
            <a:r>
              <a:rPr sz="2000" spc="-70" dirty="0">
                <a:latin typeface="Caladea" panose="02000506000000020000"/>
                <a:cs typeface="Caladea" panose="02000506000000020000"/>
              </a:rPr>
              <a:t>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e}</a:t>
            </a:r>
            <a:endParaRPr sz="2000">
              <a:latin typeface="Caladea" panose="02000506000000020000"/>
              <a:cs typeface="Caladea" panose="0200050600000002000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Caladea" panose="02000506000000020000"/>
                <a:cs typeface="Caladea" panose="02000506000000020000"/>
              </a:rPr>
              <a:t>E =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{(a,b), </a:t>
            </a:r>
            <a:r>
              <a:rPr sz="2000" dirty="0">
                <a:latin typeface="Caladea" panose="02000506000000020000"/>
                <a:cs typeface="Caladea" panose="02000506000000020000"/>
              </a:rPr>
              <a:t>(a,c),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(b,d), </a:t>
            </a:r>
            <a:r>
              <a:rPr sz="2000" dirty="0">
                <a:latin typeface="Caladea" panose="02000506000000020000"/>
                <a:cs typeface="Caladea" panose="02000506000000020000"/>
              </a:rPr>
              <a:t>(c,d),</a:t>
            </a:r>
            <a:r>
              <a:rPr sz="2000" spc="-75" dirty="0">
                <a:latin typeface="Caladea" panose="02000506000000020000"/>
                <a:cs typeface="Caladea" panose="02000506000000020000"/>
              </a:rPr>
              <a:t>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(d,e)}</a:t>
            </a:r>
            <a:endParaRPr sz="20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08908" y="3776090"/>
            <a:ext cx="2285999" cy="1514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12547" y="1265682"/>
            <a:ext cx="106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3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0550" y="1279525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8553450" y="0"/>
                </a:moveTo>
                <a:lnTo>
                  <a:pt x="0" y="0"/>
                </a:lnTo>
                <a:lnTo>
                  <a:pt x="0" y="228600"/>
                </a:lnTo>
                <a:lnTo>
                  <a:pt x="8553450" y="228600"/>
                </a:lnTo>
                <a:lnTo>
                  <a:pt x="8553450" y="0"/>
                </a:lnTo>
                <a:close/>
              </a:path>
            </a:pathLst>
          </a:custGeom>
          <a:solidFill>
            <a:srgbClr val="93B6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939" y="293573"/>
            <a:ext cx="279146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5" dirty="0">
                <a:solidFill>
                  <a:srgbClr val="000000"/>
                </a:solidFill>
              </a:rPr>
              <a:t>Class</a:t>
            </a:r>
            <a:r>
              <a:rPr sz="4300" spc="-85" dirty="0">
                <a:solidFill>
                  <a:srgbClr val="000000"/>
                </a:solidFill>
              </a:rPr>
              <a:t> </a:t>
            </a:r>
            <a:r>
              <a:rPr sz="4300" spc="-80" dirty="0">
                <a:solidFill>
                  <a:srgbClr val="000000"/>
                </a:solidFill>
              </a:rPr>
              <a:t>Work</a:t>
            </a:r>
            <a:endParaRPr sz="4300"/>
          </a:p>
        </p:txBody>
      </p:sp>
      <p:sp>
        <p:nvSpPr>
          <p:cNvPr id="4" name="object 4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7730" y="1540878"/>
            <a:ext cx="9000490" cy="369570"/>
          </a:xfrm>
          <a:prstGeom prst="rect">
            <a:avLst/>
          </a:prstGeom>
          <a:solidFill>
            <a:srgbClr val="DD8046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i="1" spc="-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Display </a:t>
            </a:r>
            <a:r>
              <a:rPr sz="1800" i="1" spc="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O/P </a:t>
            </a:r>
            <a:r>
              <a:rPr sz="1800" i="1" spc="-2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sequence </a:t>
            </a:r>
            <a:r>
              <a:rPr sz="1800" i="1" spc="-1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using </a:t>
            </a:r>
            <a:r>
              <a:rPr sz="1800" i="1" spc="-2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DFS </a:t>
            </a:r>
            <a:r>
              <a:rPr sz="1800" i="1" spc="-1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and </a:t>
            </a:r>
            <a:r>
              <a:rPr sz="1800" i="1" spc="-30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BFS </a:t>
            </a:r>
            <a:r>
              <a:rPr sz="1800" i="1" spc="-1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method </a:t>
            </a:r>
            <a:r>
              <a:rPr sz="1800" i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z="1800" i="1" spc="-1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each</a:t>
            </a:r>
            <a:r>
              <a:rPr sz="1800" i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i="1" spc="-1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Graph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DD8046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29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08773" y="187657"/>
            <a:ext cx="1029546" cy="1012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800" y="2286000"/>
            <a:ext cx="2800350" cy="1638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1100" y="4600575"/>
            <a:ext cx="1676400" cy="144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983229" y="2974085"/>
            <a:ext cx="499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Caladea" panose="02000506000000020000"/>
                <a:cs typeface="Caladea" panose="02000506000000020000"/>
              </a:rPr>
              <a:t>Start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83763" y="3215258"/>
            <a:ext cx="117983" cy="2476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288794" y="4100321"/>
            <a:ext cx="499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Caladea" panose="02000506000000020000"/>
                <a:cs typeface="Caladea" panose="02000506000000020000"/>
              </a:rPr>
              <a:t>Start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55672" y="4360290"/>
            <a:ext cx="117855" cy="2477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39409" y="2473325"/>
            <a:ext cx="1647825" cy="1581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97573" y="1974596"/>
            <a:ext cx="499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Caladea" panose="02000506000000020000"/>
                <a:cs typeface="Caladea" panose="02000506000000020000"/>
              </a:rPr>
              <a:t>Start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97471" y="2216150"/>
            <a:ext cx="117855" cy="2477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/>
          <p:cNvGrpSpPr/>
          <p:nvPr/>
        </p:nvGrpSpPr>
        <p:grpSpPr>
          <a:xfrm>
            <a:off x="4131690" y="4546600"/>
            <a:ext cx="3031490" cy="1781175"/>
            <a:chOff x="4131690" y="4546600"/>
            <a:chExt cx="3031490" cy="1781175"/>
          </a:xfrm>
        </p:grpSpPr>
        <p:sp>
          <p:nvSpPr>
            <p:cNvPr id="21" name="object 21"/>
            <p:cNvSpPr/>
            <p:nvPr/>
          </p:nvSpPr>
          <p:spPr>
            <a:xfrm>
              <a:off x="4131690" y="4546600"/>
              <a:ext cx="2571749" cy="17811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705599" y="5300852"/>
              <a:ext cx="457200" cy="118110"/>
            </a:xfrm>
            <a:custGeom>
              <a:avLst/>
              <a:gdLst/>
              <a:ahLst/>
              <a:cxnLst/>
              <a:rect l="l" t="t" r="r" b="b"/>
              <a:pathLst>
                <a:path w="457200" h="118110">
                  <a:moveTo>
                    <a:pt x="101219" y="0"/>
                  </a:moveTo>
                  <a:lnTo>
                    <a:pt x="95123" y="3429"/>
                  </a:lnTo>
                  <a:lnTo>
                    <a:pt x="0" y="58547"/>
                  </a:lnTo>
                  <a:lnTo>
                    <a:pt x="100838" y="117856"/>
                  </a:lnTo>
                  <a:lnTo>
                    <a:pt x="108584" y="115824"/>
                  </a:lnTo>
                  <a:lnTo>
                    <a:pt x="112141" y="109728"/>
                  </a:lnTo>
                  <a:lnTo>
                    <a:pt x="115697" y="103759"/>
                  </a:lnTo>
                  <a:lnTo>
                    <a:pt x="113665" y="96012"/>
                  </a:lnTo>
                  <a:lnTo>
                    <a:pt x="72112" y="71525"/>
                  </a:lnTo>
                  <a:lnTo>
                    <a:pt x="25146" y="71374"/>
                  </a:lnTo>
                  <a:lnTo>
                    <a:pt x="25146" y="45974"/>
                  </a:lnTo>
                  <a:lnTo>
                    <a:pt x="72291" y="45974"/>
                  </a:lnTo>
                  <a:lnTo>
                    <a:pt x="107823" y="25400"/>
                  </a:lnTo>
                  <a:lnTo>
                    <a:pt x="113919" y="21971"/>
                  </a:lnTo>
                  <a:lnTo>
                    <a:pt x="115950" y="14097"/>
                  </a:lnTo>
                  <a:lnTo>
                    <a:pt x="112522" y="8128"/>
                  </a:lnTo>
                  <a:lnTo>
                    <a:pt x="108966" y="2032"/>
                  </a:lnTo>
                  <a:lnTo>
                    <a:pt x="101219" y="0"/>
                  </a:lnTo>
                  <a:close/>
                </a:path>
                <a:path w="457200" h="118110">
                  <a:moveTo>
                    <a:pt x="72006" y="46139"/>
                  </a:moveTo>
                  <a:lnTo>
                    <a:pt x="50349" y="58679"/>
                  </a:lnTo>
                  <a:lnTo>
                    <a:pt x="72112" y="71525"/>
                  </a:lnTo>
                  <a:lnTo>
                    <a:pt x="457200" y="72771"/>
                  </a:lnTo>
                  <a:lnTo>
                    <a:pt x="457200" y="47498"/>
                  </a:lnTo>
                  <a:lnTo>
                    <a:pt x="72006" y="46139"/>
                  </a:lnTo>
                  <a:close/>
                </a:path>
                <a:path w="457200" h="118110">
                  <a:moveTo>
                    <a:pt x="25146" y="45974"/>
                  </a:moveTo>
                  <a:lnTo>
                    <a:pt x="25146" y="71374"/>
                  </a:lnTo>
                  <a:lnTo>
                    <a:pt x="72112" y="71525"/>
                  </a:lnTo>
                  <a:lnTo>
                    <a:pt x="68842" y="69596"/>
                  </a:lnTo>
                  <a:lnTo>
                    <a:pt x="31496" y="69596"/>
                  </a:lnTo>
                  <a:lnTo>
                    <a:pt x="31623" y="47625"/>
                  </a:lnTo>
                  <a:lnTo>
                    <a:pt x="69440" y="47625"/>
                  </a:lnTo>
                  <a:lnTo>
                    <a:pt x="72006" y="46139"/>
                  </a:lnTo>
                  <a:lnTo>
                    <a:pt x="25146" y="45974"/>
                  </a:lnTo>
                  <a:close/>
                </a:path>
                <a:path w="457200" h="118110">
                  <a:moveTo>
                    <a:pt x="31623" y="47625"/>
                  </a:moveTo>
                  <a:lnTo>
                    <a:pt x="31496" y="69596"/>
                  </a:lnTo>
                  <a:lnTo>
                    <a:pt x="50349" y="58679"/>
                  </a:lnTo>
                  <a:lnTo>
                    <a:pt x="31623" y="47625"/>
                  </a:lnTo>
                  <a:close/>
                </a:path>
                <a:path w="457200" h="118110">
                  <a:moveTo>
                    <a:pt x="50349" y="58679"/>
                  </a:moveTo>
                  <a:lnTo>
                    <a:pt x="31496" y="69596"/>
                  </a:lnTo>
                  <a:lnTo>
                    <a:pt x="68842" y="69596"/>
                  </a:lnTo>
                  <a:lnTo>
                    <a:pt x="50349" y="58679"/>
                  </a:lnTo>
                  <a:close/>
                </a:path>
                <a:path w="457200" h="118110">
                  <a:moveTo>
                    <a:pt x="69440" y="47625"/>
                  </a:moveTo>
                  <a:lnTo>
                    <a:pt x="31623" y="47625"/>
                  </a:lnTo>
                  <a:lnTo>
                    <a:pt x="50349" y="58679"/>
                  </a:lnTo>
                  <a:lnTo>
                    <a:pt x="69440" y="47625"/>
                  </a:lnTo>
                  <a:close/>
                </a:path>
                <a:path w="457200" h="118110">
                  <a:moveTo>
                    <a:pt x="72291" y="45974"/>
                  </a:moveTo>
                  <a:lnTo>
                    <a:pt x="25146" y="45974"/>
                  </a:lnTo>
                  <a:lnTo>
                    <a:pt x="72006" y="46139"/>
                  </a:lnTo>
                  <a:lnTo>
                    <a:pt x="72291" y="45974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7163181" y="5201158"/>
            <a:ext cx="499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Caladea" panose="02000506000000020000"/>
                <a:cs typeface="Caladea" panose="02000506000000020000"/>
              </a:rPr>
              <a:t>Start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172923" y="1265682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30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5155" y="229235"/>
            <a:ext cx="7672705" cy="64338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637530" y="937895"/>
            <a:ext cx="4584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(1)</a:t>
            </a:r>
            <a:endParaRPr lang="en-US" sz="1400"/>
          </a:p>
        </p:txBody>
      </p:sp>
      <p:sp>
        <p:nvSpPr>
          <p:cNvPr id="7" name="Text Box 6"/>
          <p:cNvSpPr txBox="1"/>
          <p:nvPr/>
        </p:nvSpPr>
        <p:spPr>
          <a:xfrm>
            <a:off x="2569210" y="901065"/>
            <a:ext cx="4787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/>
              <a:t>(2)</a:t>
            </a:r>
            <a:endParaRPr lang="en-US" sz="1200"/>
          </a:p>
        </p:txBody>
      </p:sp>
      <p:sp>
        <p:nvSpPr>
          <p:cNvPr id="8" name="Text Box 7"/>
          <p:cNvSpPr txBox="1"/>
          <p:nvPr/>
        </p:nvSpPr>
        <p:spPr>
          <a:xfrm>
            <a:off x="2528570" y="2462530"/>
            <a:ext cx="389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(3)</a:t>
            </a:r>
            <a:endParaRPr lang="en-US" sz="1400"/>
          </a:p>
        </p:txBody>
      </p:sp>
      <p:sp>
        <p:nvSpPr>
          <p:cNvPr id="9" name="Text Box 8"/>
          <p:cNvSpPr txBox="1"/>
          <p:nvPr/>
        </p:nvSpPr>
        <p:spPr>
          <a:xfrm>
            <a:off x="5716270" y="2423160"/>
            <a:ext cx="4387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(4)</a:t>
            </a:r>
            <a:endParaRPr lang="en-US" sz="1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239" y="126314"/>
            <a:ext cx="8482990" cy="1214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spc="-5" dirty="0">
                <a:solidFill>
                  <a:srgbClr val="000000"/>
                </a:solidFill>
              </a:rPr>
              <a:t>Path Matrix</a:t>
            </a:r>
            <a:endParaRPr lang="en-US" sz="4000"/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29870" y="1473835"/>
            <a:ext cx="8495030" cy="4142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indent="0">
              <a:lnSpc>
                <a:spcPct val="100000"/>
              </a:lnSpc>
              <a:spcBef>
                <a:spcPts val="100"/>
              </a:spcBef>
              <a:buClr>
                <a:srgbClr val="C00000"/>
              </a:buClr>
              <a:buSzPct val="89000"/>
              <a:buFont typeface="Wingdings" panose="05000000000000000000"/>
              <a:buNone/>
              <a:tabLst>
                <a:tab pos="412115" algn="l"/>
                <a:tab pos="412750" algn="l"/>
              </a:tabLst>
            </a:pPr>
            <a:r>
              <a:rPr lang="en-US" sz="1800">
                <a:latin typeface="Caladea" panose="02000506000000020000"/>
                <a:cs typeface="Caladea" panose="02000506000000020000"/>
              </a:rPr>
              <a:t> </a:t>
            </a:r>
            <a:r>
              <a:rPr lang="en-US" sz="2000">
                <a:latin typeface="Caladea" panose="02000506000000020000"/>
                <a:cs typeface="Caladea" panose="02000506000000020000"/>
              </a:rPr>
              <a:t>Let G be a simple directed or undirected graph with 'm' nodes, v</a:t>
            </a:r>
            <a:r>
              <a:rPr lang="en-US" sz="2000" baseline="-25000">
                <a:latin typeface="Caladea" panose="02000506000000020000"/>
                <a:cs typeface="Caladea" panose="02000506000000020000"/>
              </a:rPr>
              <a:t>1</a:t>
            </a:r>
            <a:r>
              <a:rPr lang="en-US" sz="2000">
                <a:latin typeface="Caladea" panose="02000506000000020000"/>
                <a:cs typeface="Caladea" panose="02000506000000020000"/>
              </a:rPr>
              <a:t>, v</a:t>
            </a:r>
            <a:r>
              <a:rPr lang="en-US" sz="2000" baseline="-25000">
                <a:latin typeface="Caladea" panose="02000506000000020000"/>
                <a:cs typeface="Caladea" panose="02000506000000020000"/>
              </a:rPr>
              <a:t>2</a:t>
            </a:r>
            <a:r>
              <a:rPr lang="en-US" sz="2000">
                <a:latin typeface="Caladea" panose="02000506000000020000"/>
                <a:cs typeface="Caladea" panose="02000506000000020000"/>
              </a:rPr>
              <a:t>, ...., v</a:t>
            </a:r>
            <a:r>
              <a:rPr lang="en-US" sz="2000" baseline="-25000">
                <a:latin typeface="Caladea" panose="02000506000000020000"/>
                <a:cs typeface="Caladea" panose="02000506000000020000"/>
              </a:rPr>
              <a:t>m</a:t>
            </a:r>
            <a:r>
              <a:rPr lang="en-US" sz="2000">
                <a:latin typeface="Caladea" panose="02000506000000020000"/>
                <a:cs typeface="Caladea" panose="02000506000000020000"/>
              </a:rPr>
              <a:t>. </a:t>
            </a:r>
            <a:endParaRPr lang="en-US" sz="2000">
              <a:latin typeface="Caladea" panose="02000506000000020000"/>
              <a:cs typeface="Caladea" panose="02000506000000020000"/>
            </a:endParaRPr>
          </a:p>
          <a:p>
            <a:pPr marL="12065" indent="0">
              <a:lnSpc>
                <a:spcPct val="100000"/>
              </a:lnSpc>
              <a:spcBef>
                <a:spcPts val="100"/>
              </a:spcBef>
              <a:buClr>
                <a:srgbClr val="C00000"/>
              </a:buClr>
              <a:buSzPct val="89000"/>
              <a:buFont typeface="Wingdings" panose="05000000000000000000"/>
              <a:buNone/>
              <a:tabLst>
                <a:tab pos="412115" algn="l"/>
                <a:tab pos="412750" algn="l"/>
              </a:tabLst>
            </a:pPr>
            <a:endParaRPr lang="en-US" sz="2000">
              <a:latin typeface="Caladea" panose="02000506000000020000"/>
              <a:cs typeface="Caladea" panose="02000506000000020000"/>
            </a:endParaRPr>
          </a:p>
          <a:p>
            <a:pPr marL="354965" indent="-342900">
              <a:lnSpc>
                <a:spcPct val="100000"/>
              </a:lnSpc>
              <a:spcBef>
                <a:spcPts val="100"/>
              </a:spcBef>
              <a:buClr>
                <a:srgbClr val="C00000"/>
              </a:buClr>
              <a:buSzPct val="89000"/>
              <a:buFont typeface="Arial" panose="020B0604020202020204" pitchFamily="34" charset="0"/>
              <a:buChar char="•"/>
              <a:tabLst>
                <a:tab pos="412115" algn="l"/>
                <a:tab pos="412750" algn="l"/>
              </a:tabLst>
            </a:pPr>
            <a:r>
              <a:rPr lang="en-US" sz="2000">
                <a:latin typeface="Caladea" panose="02000506000000020000"/>
                <a:cs typeface="Caladea" panose="02000506000000020000"/>
              </a:rPr>
              <a:t>The path matrix or reachability matrix of G is the m-square matrix P= (P</a:t>
            </a:r>
            <a:r>
              <a:rPr lang="en-US" sz="2000" baseline="-25000">
                <a:latin typeface="Caladea" panose="02000506000000020000"/>
                <a:cs typeface="Caladea" panose="02000506000000020000"/>
              </a:rPr>
              <a:t>ij</a:t>
            </a:r>
            <a:r>
              <a:rPr lang="en-US" sz="2000">
                <a:latin typeface="Caladea" panose="02000506000000020000"/>
                <a:cs typeface="Caladea" panose="02000506000000020000"/>
              </a:rPr>
              <a:t>) defined as follows:</a:t>
            </a:r>
            <a:endParaRPr lang="en-US" sz="2000">
              <a:latin typeface="Caladea" panose="02000506000000020000"/>
              <a:cs typeface="Caladea" panose="02000506000000020000"/>
            </a:endParaRPr>
          </a:p>
          <a:p>
            <a:pPr marL="12065" indent="0">
              <a:lnSpc>
                <a:spcPct val="100000"/>
              </a:lnSpc>
              <a:spcBef>
                <a:spcPts val="100"/>
              </a:spcBef>
              <a:buClr>
                <a:srgbClr val="C00000"/>
              </a:buClr>
              <a:buSzPct val="89000"/>
              <a:buFont typeface="Arial" panose="020B0604020202020204" pitchFamily="34" charset="0"/>
              <a:buNone/>
              <a:tabLst>
                <a:tab pos="412115" algn="l"/>
                <a:tab pos="412750" algn="l"/>
              </a:tabLst>
            </a:pPr>
            <a:r>
              <a:rPr lang="en-US" sz="2000">
                <a:latin typeface="Caladea" panose="02000506000000020000"/>
                <a:cs typeface="Caladea" panose="02000506000000020000"/>
              </a:rPr>
              <a:t>            </a:t>
            </a:r>
            <a:endParaRPr lang="en-US" sz="2000">
              <a:latin typeface="Caladea" panose="02000506000000020000"/>
              <a:cs typeface="Caladea" panose="02000506000000020000"/>
            </a:endParaRPr>
          </a:p>
          <a:p>
            <a:pPr marL="12065" indent="0">
              <a:lnSpc>
                <a:spcPct val="100000"/>
              </a:lnSpc>
              <a:spcBef>
                <a:spcPts val="100"/>
              </a:spcBef>
              <a:buClr>
                <a:srgbClr val="C00000"/>
              </a:buClr>
              <a:buSzPct val="89000"/>
              <a:buFont typeface="Arial" panose="020B0604020202020204" pitchFamily="34" charset="0"/>
              <a:buNone/>
              <a:tabLst>
                <a:tab pos="412115" algn="l"/>
                <a:tab pos="412750" algn="l"/>
              </a:tabLst>
            </a:pPr>
            <a:r>
              <a:rPr lang="en-US" sz="2000">
                <a:latin typeface="Caladea" panose="02000506000000020000"/>
                <a:cs typeface="Caladea" panose="02000506000000020000"/>
              </a:rPr>
              <a:t>                 P</a:t>
            </a:r>
            <a:r>
              <a:rPr lang="en-US" sz="2000" baseline="-25000">
                <a:latin typeface="Caladea" panose="02000506000000020000"/>
                <a:cs typeface="Caladea" panose="02000506000000020000"/>
              </a:rPr>
              <a:t>ij</a:t>
            </a:r>
            <a:r>
              <a:rPr lang="en-US" sz="2000">
                <a:latin typeface="Caladea" panose="02000506000000020000"/>
                <a:cs typeface="Caladea" panose="02000506000000020000"/>
              </a:rPr>
              <a:t>=       1          if there is a path from v</a:t>
            </a:r>
            <a:r>
              <a:rPr lang="en-US" sz="2000" baseline="-25000">
                <a:latin typeface="Caladea" panose="02000506000000020000"/>
                <a:cs typeface="Caladea" panose="02000506000000020000"/>
              </a:rPr>
              <a:t>i</a:t>
            </a:r>
            <a:r>
              <a:rPr lang="en-US" sz="2000">
                <a:latin typeface="Caladea" panose="02000506000000020000"/>
                <a:cs typeface="Caladea" panose="02000506000000020000"/>
              </a:rPr>
              <a:t> to v</a:t>
            </a:r>
            <a:r>
              <a:rPr lang="en-US" sz="2000" baseline="-25000">
                <a:latin typeface="Caladea" panose="02000506000000020000"/>
                <a:cs typeface="Caladea" panose="02000506000000020000"/>
              </a:rPr>
              <a:t>j</a:t>
            </a:r>
            <a:endParaRPr lang="en-US" sz="2000">
              <a:latin typeface="Caladea" panose="02000506000000020000"/>
              <a:cs typeface="Caladea" panose="02000506000000020000"/>
            </a:endParaRPr>
          </a:p>
          <a:p>
            <a:pPr marL="12065" indent="0">
              <a:lnSpc>
                <a:spcPct val="100000"/>
              </a:lnSpc>
              <a:spcBef>
                <a:spcPts val="100"/>
              </a:spcBef>
              <a:buClr>
                <a:srgbClr val="C00000"/>
              </a:buClr>
              <a:buSzPct val="89000"/>
              <a:buFont typeface="Arial" panose="020B0604020202020204" pitchFamily="34" charset="0"/>
              <a:buNone/>
              <a:tabLst>
                <a:tab pos="412115" algn="l"/>
                <a:tab pos="412750" algn="l"/>
              </a:tabLst>
            </a:pPr>
            <a:r>
              <a:rPr lang="en-US" sz="2000">
                <a:latin typeface="Caladea" panose="02000506000000020000"/>
                <a:cs typeface="Caladea" panose="02000506000000020000"/>
              </a:rPr>
              <a:t>                               0         otherwise</a:t>
            </a:r>
            <a:endParaRPr lang="en-US" sz="2000">
              <a:latin typeface="Caladea" panose="02000506000000020000"/>
              <a:cs typeface="Caladea" panose="02000506000000020000"/>
            </a:endParaRPr>
          </a:p>
          <a:p>
            <a:pPr marL="12065" indent="0">
              <a:lnSpc>
                <a:spcPct val="100000"/>
              </a:lnSpc>
              <a:spcBef>
                <a:spcPts val="100"/>
              </a:spcBef>
              <a:buClr>
                <a:srgbClr val="C00000"/>
              </a:buClr>
              <a:buSzPct val="89000"/>
              <a:buFont typeface="Arial" panose="020B0604020202020204" pitchFamily="34" charset="0"/>
              <a:buNone/>
              <a:tabLst>
                <a:tab pos="412115" algn="l"/>
                <a:tab pos="412750" algn="l"/>
              </a:tabLst>
            </a:pPr>
            <a:r>
              <a:rPr lang="en-US" sz="2000">
                <a:latin typeface="Caladea" panose="02000506000000020000"/>
                <a:cs typeface="Caladea" panose="02000506000000020000"/>
              </a:rPr>
              <a:t>  </a:t>
            </a:r>
            <a:endParaRPr lang="en-US" sz="2000">
              <a:latin typeface="Caladea" panose="02000506000000020000"/>
              <a:cs typeface="Caladea" panose="02000506000000020000"/>
            </a:endParaRPr>
          </a:p>
          <a:p>
            <a:pPr marL="354965" indent="-342900">
              <a:lnSpc>
                <a:spcPct val="100000"/>
              </a:lnSpc>
              <a:spcBef>
                <a:spcPts val="100"/>
              </a:spcBef>
              <a:buClr>
                <a:srgbClr val="C00000"/>
              </a:buClr>
              <a:buSzPct val="89000"/>
              <a:buFont typeface="Arial" panose="020B0604020202020204" pitchFamily="34" charset="0"/>
              <a:buChar char="•"/>
              <a:tabLst>
                <a:tab pos="412115" algn="l"/>
                <a:tab pos="412750" algn="l"/>
              </a:tabLst>
            </a:pPr>
            <a:r>
              <a:rPr lang="en-US" sz="2000">
                <a:latin typeface="Caladea" panose="02000506000000020000"/>
                <a:cs typeface="Caladea" panose="02000506000000020000"/>
              </a:rPr>
              <a:t> Let A be the adjacency matrix and let P be the path matrix of a graph G. Then P</a:t>
            </a:r>
            <a:r>
              <a:rPr lang="en-US" sz="2000" baseline="-25000">
                <a:latin typeface="Caladea" panose="02000506000000020000"/>
                <a:cs typeface="Caladea" panose="02000506000000020000"/>
              </a:rPr>
              <a:t>ij</a:t>
            </a:r>
            <a:r>
              <a:rPr lang="en-US" sz="2000">
                <a:latin typeface="Caladea" panose="02000506000000020000"/>
                <a:cs typeface="Caladea" panose="02000506000000020000"/>
              </a:rPr>
              <a:t>=1 iff there is a nonzero number in the ij entry of the matrix</a:t>
            </a:r>
            <a:endParaRPr lang="en-US" sz="2000">
              <a:latin typeface="Caladea" panose="02000506000000020000"/>
              <a:cs typeface="Caladea" panose="02000506000000020000"/>
            </a:endParaRPr>
          </a:p>
          <a:p>
            <a:pPr marL="12065" indent="0">
              <a:lnSpc>
                <a:spcPct val="100000"/>
              </a:lnSpc>
              <a:spcBef>
                <a:spcPts val="100"/>
              </a:spcBef>
              <a:buClr>
                <a:srgbClr val="C00000"/>
              </a:buClr>
              <a:buSzPct val="89000"/>
              <a:buFont typeface="Arial" panose="020B0604020202020204" pitchFamily="34" charset="0"/>
              <a:buNone/>
              <a:tabLst>
                <a:tab pos="412115" algn="l"/>
                <a:tab pos="412750" algn="l"/>
              </a:tabLst>
            </a:pPr>
            <a:r>
              <a:rPr lang="en-US" sz="2000">
                <a:latin typeface="Caladea" panose="02000506000000020000"/>
                <a:cs typeface="Caladea" panose="02000506000000020000"/>
              </a:rPr>
              <a:t>                   B</a:t>
            </a:r>
            <a:r>
              <a:rPr lang="en-US" sz="2000" baseline="-25000">
                <a:latin typeface="Caladea" panose="02000506000000020000"/>
                <a:cs typeface="Caladea" panose="02000506000000020000"/>
              </a:rPr>
              <a:t>m</a:t>
            </a:r>
            <a:r>
              <a:rPr lang="en-US" sz="2000">
                <a:latin typeface="Caladea" panose="02000506000000020000"/>
                <a:cs typeface="Caladea" panose="02000506000000020000"/>
              </a:rPr>
              <a:t>= A + A</a:t>
            </a:r>
            <a:r>
              <a:rPr lang="en-US" sz="2000" baseline="30000">
                <a:latin typeface="Caladea" panose="02000506000000020000"/>
                <a:cs typeface="Caladea" panose="02000506000000020000"/>
              </a:rPr>
              <a:t>2</a:t>
            </a:r>
            <a:r>
              <a:rPr lang="en-US" sz="2000">
                <a:latin typeface="Caladea" panose="02000506000000020000"/>
                <a:cs typeface="Caladea" panose="02000506000000020000"/>
              </a:rPr>
              <a:t> + A</a:t>
            </a:r>
            <a:r>
              <a:rPr lang="en-US" sz="2000" baseline="30000">
                <a:latin typeface="Caladea" panose="02000506000000020000"/>
                <a:cs typeface="Caladea" panose="02000506000000020000"/>
              </a:rPr>
              <a:t>3</a:t>
            </a:r>
            <a:r>
              <a:rPr lang="en-US" sz="2000">
                <a:latin typeface="Caladea" panose="02000506000000020000"/>
                <a:cs typeface="Caladea" panose="02000506000000020000"/>
              </a:rPr>
              <a:t>+ ... + A</a:t>
            </a:r>
            <a:r>
              <a:rPr lang="en-US" sz="2000" baseline="30000">
                <a:latin typeface="Caladea" panose="02000506000000020000"/>
                <a:cs typeface="Caladea" panose="02000506000000020000"/>
              </a:rPr>
              <a:t>m</a:t>
            </a:r>
            <a:endParaRPr lang="en-US" sz="2000">
              <a:latin typeface="Caladea" panose="02000506000000020000"/>
              <a:cs typeface="Caladea" panose="02000506000000020000"/>
            </a:endParaRPr>
          </a:p>
          <a:p>
            <a:pPr marL="12065" indent="0">
              <a:lnSpc>
                <a:spcPct val="100000"/>
              </a:lnSpc>
              <a:spcBef>
                <a:spcPts val="100"/>
              </a:spcBef>
              <a:buClr>
                <a:srgbClr val="C00000"/>
              </a:buClr>
              <a:buSzPct val="89000"/>
              <a:buFont typeface="Arial" panose="020B0604020202020204" pitchFamily="34" charset="0"/>
              <a:buNone/>
              <a:tabLst>
                <a:tab pos="412115" algn="l"/>
                <a:tab pos="412750" algn="l"/>
              </a:tabLst>
            </a:pPr>
            <a:endParaRPr lang="en-US" sz="2000">
              <a:latin typeface="Caladea" panose="02000506000000020000"/>
              <a:cs typeface="Caladea" panose="02000506000000020000"/>
            </a:endParaRPr>
          </a:p>
          <a:p>
            <a:pPr marL="12065" indent="0">
              <a:lnSpc>
                <a:spcPct val="100000"/>
              </a:lnSpc>
              <a:spcBef>
                <a:spcPts val="100"/>
              </a:spcBef>
              <a:buClr>
                <a:srgbClr val="C00000"/>
              </a:buClr>
              <a:buSzPct val="89000"/>
              <a:buFont typeface="Arial" panose="020B0604020202020204" pitchFamily="34" charset="0"/>
              <a:buNone/>
              <a:tabLst>
                <a:tab pos="412115" algn="l"/>
                <a:tab pos="412750" algn="l"/>
              </a:tabLst>
            </a:pPr>
            <a:r>
              <a:rPr lang="en-US" sz="2000">
                <a:latin typeface="Caladea" panose="02000506000000020000"/>
                <a:cs typeface="Caladea" panose="02000506000000020000"/>
              </a:rPr>
              <a:t> B</a:t>
            </a:r>
            <a:r>
              <a:rPr lang="en-US" sz="2000" baseline="-25000">
                <a:latin typeface="Caladea" panose="02000506000000020000"/>
                <a:cs typeface="Caladea" panose="02000506000000020000"/>
              </a:rPr>
              <a:t>4</a:t>
            </a:r>
            <a:r>
              <a:rPr lang="en-US" sz="2000">
                <a:latin typeface="Caladea" panose="02000506000000020000"/>
                <a:cs typeface="Caladea" panose="02000506000000020000"/>
              </a:rPr>
              <a:t>= </a:t>
            </a:r>
            <a:endParaRPr lang="en-US" sz="20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2923" y="1265682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31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7" name="object 7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  <p:sp>
        <p:nvSpPr>
          <p:cNvPr id="11" name="Left Brace 10"/>
          <p:cNvSpPr/>
          <p:nvPr/>
        </p:nvSpPr>
        <p:spPr>
          <a:xfrm>
            <a:off x="1577340" y="3114675"/>
            <a:ext cx="313055" cy="619125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1535" y="4987290"/>
            <a:ext cx="1431290" cy="130111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2555240" y="5107940"/>
            <a:ext cx="18643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To find the path matrix, replace all nonzero numbers with 1.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690" y="4878705"/>
            <a:ext cx="2178050" cy="15189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845" y="60960"/>
            <a:ext cx="7772400" cy="600075"/>
          </a:xfrm>
        </p:spPr>
        <p:txBody>
          <a:bodyPr wrap="square"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Warshall's Algorithm</a:t>
            </a:r>
            <a:endParaRPr 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71475" y="1807845"/>
            <a:ext cx="816292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Let G be a directed graph with 'm' nodes, v</a:t>
            </a:r>
            <a:r>
              <a:rPr lang="en-US" sz="2000" baseline="-25000"/>
              <a:t>1</a:t>
            </a:r>
            <a:r>
              <a:rPr lang="en-US" sz="2000"/>
              <a:t>, v</a:t>
            </a:r>
            <a:r>
              <a:rPr lang="en-US" sz="2000" baseline="-25000"/>
              <a:t>2</a:t>
            </a:r>
            <a:r>
              <a:rPr lang="en-US" sz="2000"/>
              <a:t>, v</a:t>
            </a:r>
            <a:r>
              <a:rPr lang="en-US" sz="2000" baseline="-25000"/>
              <a:t>3</a:t>
            </a:r>
            <a:r>
              <a:rPr lang="en-US" sz="2000"/>
              <a:t>, ..., v</a:t>
            </a:r>
            <a:r>
              <a:rPr lang="en-US" sz="2000" baseline="-25000"/>
              <a:t>m</a:t>
            </a:r>
            <a:r>
              <a:rPr lang="en-US" sz="2000"/>
              <a:t>. Suppose we want to find the path matrix P of the graph G.</a:t>
            </a:r>
            <a:endParaRPr lang="en-US" sz="2000"/>
          </a:p>
          <a:p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We have to define m-square Boolean matrices P</a:t>
            </a:r>
            <a:r>
              <a:rPr lang="en-US" sz="2000" baseline="-25000"/>
              <a:t>0</a:t>
            </a:r>
            <a:r>
              <a:rPr lang="en-US" sz="2000"/>
              <a:t>, P</a:t>
            </a:r>
            <a:r>
              <a:rPr lang="en-US" sz="2000" baseline="-25000"/>
              <a:t>1</a:t>
            </a:r>
            <a:r>
              <a:rPr lang="en-US" sz="2000"/>
              <a:t>, ..., P</a:t>
            </a:r>
            <a:r>
              <a:rPr lang="en-US" sz="2000" baseline="-25000"/>
              <a:t>m</a:t>
            </a:r>
            <a:r>
              <a:rPr lang="en-US" sz="2000"/>
              <a:t> as follows.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Let P</a:t>
            </a:r>
            <a:r>
              <a:rPr lang="en-US" sz="2000" baseline="-25000"/>
              <a:t>k</a:t>
            </a:r>
            <a:r>
              <a:rPr lang="en-US" sz="2000"/>
              <a:t>[i,j] denote the ij entry of the matrix P</a:t>
            </a:r>
            <a:r>
              <a:rPr lang="en-US" sz="2000" baseline="-25000"/>
              <a:t>k</a:t>
            </a:r>
            <a:r>
              <a:rPr lang="en-US" sz="2000"/>
              <a:t>. Then we define:</a:t>
            </a:r>
            <a:endParaRPr lang="en-US" sz="2000"/>
          </a:p>
          <a:p>
            <a:pPr indent="0">
              <a:buFont typeface="Arial" panose="020B0604020202020204" pitchFamily="34" charset="0"/>
              <a:buNone/>
            </a:pPr>
            <a:endParaRPr 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en-US" sz="2000"/>
              <a:t>P</a:t>
            </a:r>
            <a:r>
              <a:rPr lang="en-US" sz="2000" baseline="-25000"/>
              <a:t>k</a:t>
            </a:r>
            <a:r>
              <a:rPr lang="en-US" sz="2000"/>
              <a:t>[i,j]=     1    if there is a simple path from v</a:t>
            </a:r>
            <a:r>
              <a:rPr lang="en-US" sz="2000" baseline="-25000"/>
              <a:t>i</a:t>
            </a:r>
            <a:r>
              <a:rPr lang="en-US" sz="2000"/>
              <a:t> to v</a:t>
            </a:r>
            <a:r>
              <a:rPr lang="en-US" sz="2000" baseline="-25000"/>
              <a:t>j</a:t>
            </a:r>
            <a:r>
              <a:rPr lang="en-US" sz="2000"/>
              <a:t> which does not use any </a:t>
            </a:r>
            <a:endParaRPr 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en-US" sz="2000"/>
              <a:t>                        other nodes except possibly v</a:t>
            </a:r>
            <a:r>
              <a:rPr lang="en-US" sz="2000" baseline="-25000"/>
              <a:t>1</a:t>
            </a:r>
            <a:r>
              <a:rPr lang="en-US" sz="2000"/>
              <a:t>, v</a:t>
            </a:r>
            <a:r>
              <a:rPr lang="en-US" sz="2000" baseline="-25000"/>
              <a:t>2</a:t>
            </a:r>
            <a:r>
              <a:rPr lang="en-US" sz="2000"/>
              <a:t>, ...., v</a:t>
            </a:r>
            <a:r>
              <a:rPr lang="en-US" sz="2000" baseline="-25000"/>
              <a:t>k</a:t>
            </a:r>
            <a:endParaRPr 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en-US" sz="2000"/>
              <a:t>                  0    otherwise</a:t>
            </a:r>
            <a:endParaRPr lang="en-US" sz="2000"/>
          </a:p>
          <a:p>
            <a:endParaRPr lang="en-US" sz="2000"/>
          </a:p>
        </p:txBody>
      </p:sp>
      <p:sp>
        <p:nvSpPr>
          <p:cNvPr id="5" name="Left Brace 4"/>
          <p:cNvSpPr/>
          <p:nvPr/>
        </p:nvSpPr>
        <p:spPr>
          <a:xfrm>
            <a:off x="1066800" y="3657600"/>
            <a:ext cx="381000" cy="1066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wrap="square"/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Warshall's Algorithm</a:t>
            </a:r>
            <a:b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457200" y="2548890"/>
          <a:ext cx="5717540" cy="3432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276850" imgH="3251200" progId="Paint.Picture">
                  <p:embed/>
                </p:oleObj>
              </mc:Choice>
              <mc:Fallback>
                <p:oleObj name="" r:id="rId1" imgW="5276850" imgH="3251200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2548890"/>
                        <a:ext cx="5717540" cy="3432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/>
          <p:nvPr>
            <p:ph sz="half" idx="3"/>
          </p:nvPr>
        </p:nvSpPr>
        <p:spPr>
          <a:xfrm>
            <a:off x="5661660" y="1577340"/>
            <a:ext cx="3977640" cy="4526280"/>
          </a:xfrm>
        </p:spPr>
        <p:txBody>
          <a:bodyPr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1139" y="152984"/>
            <a:ext cx="8482990" cy="1214755"/>
          </a:xfrm>
        </p:spPr>
        <p:txBody>
          <a:bodyPr wrap="square"/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Warshall's Algorithm</a:t>
            </a:r>
            <a:b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/>
          </a:p>
        </p:txBody>
      </p:sp>
      <p:graphicFrame>
        <p:nvGraphicFramePr>
          <p:cNvPr id="3" name="Content Placeholder 2"/>
          <p:cNvGraphicFramePr/>
          <p:nvPr>
            <p:ph sz="half" idx="2"/>
          </p:nvPr>
        </p:nvGraphicFramePr>
        <p:xfrm>
          <a:off x="587375" y="1072515"/>
          <a:ext cx="5568950" cy="3045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956050" imgH="2508250" progId="Paint.Picture">
                  <p:embed/>
                </p:oleObj>
              </mc:Choice>
              <mc:Fallback>
                <p:oleObj name="" r:id="rId1" imgW="3956050" imgH="25082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7375" y="1072515"/>
                        <a:ext cx="5568950" cy="3045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8"/>
          <p:cNvGraphicFramePr>
            <a:graphicFrameLocks noChangeAspect="1"/>
          </p:cNvGraphicFramePr>
          <p:nvPr>
            <p:ph sz="half" idx="3"/>
          </p:nvPr>
        </p:nvGraphicFramePr>
        <p:xfrm>
          <a:off x="499110" y="4117975"/>
          <a:ext cx="3977640" cy="2428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6769100" imgH="3460750" progId="Paint.Picture">
                  <p:embed/>
                </p:oleObj>
              </mc:Choice>
              <mc:Fallback>
                <p:oleObj name="" r:id="rId3" imgW="6769100" imgH="3460750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9110" y="4117975"/>
                        <a:ext cx="3977640" cy="2428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/>
          <p:nvPr/>
        </p:nvGraphicFramePr>
        <p:xfrm>
          <a:off x="4803140" y="3979545"/>
          <a:ext cx="4347210" cy="2853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5" imgW="7156450" imgH="3740150" progId="Paint.Picture">
                  <p:embed/>
                </p:oleObj>
              </mc:Choice>
              <mc:Fallback>
                <p:oleObj name="" r:id="rId5" imgW="7156450" imgH="3740150" progId="Paint.Picture">
                  <p:embed/>
                  <p:pic>
                    <p:nvPicPr>
                      <p:cNvPr id="0" name="Picture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03140" y="3979545"/>
                        <a:ext cx="4347210" cy="2853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089" y="44399"/>
            <a:ext cx="8482990" cy="1200150"/>
          </a:xfrm>
        </p:spPr>
        <p:txBody>
          <a:bodyPr wrap="square"/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Dijskatra's Algorithm (Shortest-Path)</a:t>
            </a:r>
            <a:b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438785" y="1876425"/>
            <a:ext cx="7649210" cy="5139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ym typeface="+mn-ea"/>
              </a:rPr>
              <a:t>Let G be a directed graph with 'm' nodes, v</a:t>
            </a:r>
            <a:r>
              <a:rPr lang="en-US" sz="2000" baseline="-25000">
                <a:sym typeface="+mn-ea"/>
              </a:rPr>
              <a:t>1</a:t>
            </a:r>
            <a:r>
              <a:rPr lang="en-US" sz="2000">
                <a:sym typeface="+mn-ea"/>
              </a:rPr>
              <a:t>, v</a:t>
            </a:r>
            <a:r>
              <a:rPr lang="en-US" sz="2000" baseline="-25000">
                <a:sym typeface="+mn-ea"/>
              </a:rPr>
              <a:t>2</a:t>
            </a:r>
            <a:r>
              <a:rPr lang="en-US" sz="2000">
                <a:sym typeface="+mn-ea"/>
              </a:rPr>
              <a:t>, v</a:t>
            </a:r>
            <a:r>
              <a:rPr lang="en-US" sz="2000" baseline="-25000">
                <a:sym typeface="+mn-ea"/>
              </a:rPr>
              <a:t>3</a:t>
            </a:r>
            <a:r>
              <a:rPr lang="en-US" sz="2000">
                <a:sym typeface="+mn-ea"/>
              </a:rPr>
              <a:t>, ..., v</a:t>
            </a:r>
            <a:r>
              <a:rPr lang="en-US" sz="2000" baseline="-25000">
                <a:sym typeface="+mn-ea"/>
              </a:rPr>
              <a:t>m</a:t>
            </a:r>
            <a:r>
              <a:rPr lang="en-US" sz="2000">
                <a:sym typeface="+mn-ea"/>
              </a:rPr>
              <a:t>. Suppose G is weighted (nonnegative) graph with w(e) called the weight or length of the edge 'e'. </a:t>
            </a:r>
            <a:endParaRPr lang="en-US" sz="20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ym typeface="+mn-ea"/>
              </a:rPr>
              <a:t>Weight matrix W = (w</a:t>
            </a:r>
            <a:r>
              <a:rPr lang="en-US" sz="2000" baseline="-25000">
                <a:sym typeface="+mn-ea"/>
              </a:rPr>
              <a:t>ij</a:t>
            </a:r>
            <a:r>
              <a:rPr lang="en-US" sz="2000">
                <a:sym typeface="+mn-ea"/>
              </a:rPr>
              <a:t>), which is defined as:</a:t>
            </a:r>
            <a:endParaRPr lang="en-US" sz="20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en-US" sz="2000">
                <a:sym typeface="+mn-ea"/>
              </a:rPr>
              <a:t>w</a:t>
            </a:r>
            <a:r>
              <a:rPr lang="en-US" sz="2000" baseline="-25000">
                <a:sym typeface="+mn-ea"/>
              </a:rPr>
              <a:t>ij</a:t>
            </a:r>
            <a:r>
              <a:rPr lang="en-US" sz="2000">
                <a:sym typeface="+mn-ea"/>
              </a:rPr>
              <a:t>=          w(e)    if there is an edge e from v</a:t>
            </a:r>
            <a:r>
              <a:rPr lang="en-US" sz="2000" baseline="-25000">
                <a:sym typeface="+mn-ea"/>
              </a:rPr>
              <a:t>i</a:t>
            </a:r>
            <a:r>
              <a:rPr lang="en-US" sz="2000">
                <a:sym typeface="+mn-ea"/>
              </a:rPr>
              <a:t> to v</a:t>
            </a:r>
            <a:r>
              <a:rPr lang="en-US" sz="2000" baseline="-25000">
                <a:sym typeface="+mn-ea"/>
              </a:rPr>
              <a:t>j</a:t>
            </a:r>
            <a:endParaRPr 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en-US" sz="2000">
                <a:sym typeface="+mn-ea"/>
              </a:rPr>
              <a:t>                  0         if there is no edge </a:t>
            </a:r>
            <a:r>
              <a:rPr lang="en-US" sz="2000">
                <a:sym typeface="+mn-ea"/>
              </a:rPr>
              <a:t>from v</a:t>
            </a:r>
            <a:r>
              <a:rPr lang="en-US" sz="2000" baseline="-25000">
                <a:sym typeface="+mn-ea"/>
              </a:rPr>
              <a:t>i</a:t>
            </a:r>
            <a:r>
              <a:rPr lang="en-US" sz="2000">
                <a:sym typeface="+mn-ea"/>
              </a:rPr>
              <a:t> to v</a:t>
            </a:r>
            <a:r>
              <a:rPr lang="en-US" sz="2000" baseline="-25000">
                <a:sym typeface="+mn-ea"/>
              </a:rPr>
              <a:t>j</a:t>
            </a:r>
            <a:endParaRPr 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en-US" sz="2000">
                <a:sym typeface="+mn-ea"/>
              </a:rPr>
              <a:t> </a:t>
            </a:r>
            <a:endParaRPr lang="en-US" sz="20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0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ym typeface="+mn-ea"/>
              </a:rPr>
              <a:t>Next, we define a sequence of matrices Q</a:t>
            </a:r>
            <a:r>
              <a:rPr lang="en-US" sz="2000" baseline="-25000">
                <a:sym typeface="+mn-ea"/>
              </a:rPr>
              <a:t>0</a:t>
            </a:r>
            <a:r>
              <a:rPr lang="en-US" sz="2000">
                <a:sym typeface="+mn-ea"/>
              </a:rPr>
              <a:t>, Q</a:t>
            </a:r>
            <a:r>
              <a:rPr lang="en-US" sz="2000" baseline="-25000">
                <a:sym typeface="+mn-ea"/>
              </a:rPr>
              <a:t>1</a:t>
            </a:r>
            <a:r>
              <a:rPr lang="en-US" sz="2000">
                <a:sym typeface="+mn-ea"/>
              </a:rPr>
              <a:t>, ... , Q</a:t>
            </a:r>
            <a:r>
              <a:rPr lang="en-US" sz="2000" baseline="-25000">
                <a:sym typeface="+mn-ea"/>
              </a:rPr>
              <a:t>m</a:t>
            </a:r>
            <a:r>
              <a:rPr lang="en-US" sz="2000">
                <a:sym typeface="+mn-ea"/>
              </a:rPr>
              <a:t> whose entries are defined as follows:</a:t>
            </a:r>
            <a:endParaRPr lang="en-US" sz="20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/>
              <a:t>         Q</a:t>
            </a:r>
            <a:r>
              <a:rPr lang="en-US" baseline="-25000"/>
              <a:t>k</a:t>
            </a:r>
            <a:r>
              <a:rPr lang="en-US"/>
              <a:t>[i,j] = the smaller of the length of the preceding path from </a:t>
            </a:r>
            <a:r>
              <a:rPr lang="en-US">
                <a:sym typeface="+mn-ea"/>
              </a:rPr>
              <a:t>v</a:t>
            </a:r>
            <a:r>
              <a:rPr lang="en-US" baseline="-25000">
                <a:sym typeface="+mn-ea"/>
              </a:rPr>
              <a:t>i</a:t>
            </a:r>
            <a:r>
              <a:rPr lang="en-US">
                <a:sym typeface="+mn-ea"/>
              </a:rPr>
              <a:t> to vj </a:t>
            </a:r>
            <a:r>
              <a:rPr lang="en-US" b="1">
                <a:sym typeface="+mn-ea"/>
              </a:rPr>
              <a:t>OR</a:t>
            </a:r>
            <a:r>
              <a:rPr lang="en-US"/>
              <a:t> </a:t>
            </a:r>
            <a:endParaRPr lang="en-US"/>
          </a:p>
          <a:p>
            <a:pPr indent="0">
              <a:buFont typeface="Arial" panose="020B0604020202020204" pitchFamily="34" charset="0"/>
              <a:buNone/>
            </a:pPr>
            <a:r>
              <a:rPr lang="en-US"/>
              <a:t>                         the sum of the lengths of the preceding paths from v</a:t>
            </a:r>
            <a:r>
              <a:rPr lang="en-US" baseline="-25000"/>
              <a:t>i</a:t>
            </a:r>
            <a:r>
              <a:rPr lang="en-US"/>
              <a:t> to v</a:t>
            </a:r>
            <a:r>
              <a:rPr lang="en-US" baseline="-25000"/>
              <a:t>k</a:t>
            </a:r>
            <a:r>
              <a:rPr lang="en-US"/>
              <a:t> and               </a:t>
            </a:r>
            <a:endParaRPr lang="en-US"/>
          </a:p>
          <a:p>
            <a:pPr indent="0">
              <a:buFont typeface="Arial" panose="020B0604020202020204" pitchFamily="34" charset="0"/>
              <a:buNone/>
            </a:pPr>
            <a:r>
              <a:rPr lang="en-US"/>
              <a:t>                          from v</a:t>
            </a:r>
            <a:r>
              <a:rPr lang="en-US" baseline="-25000"/>
              <a:t>k</a:t>
            </a:r>
            <a:r>
              <a:rPr lang="en-US"/>
              <a:t> to v</a:t>
            </a:r>
            <a:r>
              <a:rPr lang="en-US" baseline="-25000"/>
              <a:t>j</a:t>
            </a:r>
            <a:endParaRPr lang="en-US"/>
          </a:p>
          <a:p>
            <a:pPr indent="0">
              <a:buFont typeface="Arial" panose="020B0604020202020204" pitchFamily="34" charset="0"/>
              <a:buNone/>
            </a:pPr>
            <a:endParaRPr lang="en-US"/>
          </a:p>
          <a:p>
            <a:r>
              <a:rPr lang="en-US"/>
              <a:t>Formula: </a:t>
            </a:r>
            <a:r>
              <a:rPr lang="en-US" b="1"/>
              <a:t>Q</a:t>
            </a:r>
            <a:r>
              <a:rPr lang="en-US" b="1" baseline="-25000"/>
              <a:t>k</a:t>
            </a:r>
            <a:r>
              <a:rPr lang="en-US" b="1"/>
              <a:t>[i,j] = MIN ( Q</a:t>
            </a:r>
            <a:r>
              <a:rPr lang="en-US" b="1" baseline="-25000"/>
              <a:t>k-1</a:t>
            </a:r>
            <a:r>
              <a:rPr lang="en-US" b="1"/>
              <a:t>[i,j],   Q</a:t>
            </a:r>
            <a:r>
              <a:rPr lang="en-US" b="1" baseline="-25000"/>
              <a:t>k-1</a:t>
            </a:r>
            <a:r>
              <a:rPr lang="en-US" b="1"/>
              <a:t> [i,k] + Q</a:t>
            </a:r>
            <a:r>
              <a:rPr lang="en-US" b="1" baseline="-25000"/>
              <a:t>k-1</a:t>
            </a:r>
            <a:r>
              <a:rPr lang="en-US" b="1"/>
              <a:t> [k,j]</a:t>
            </a:r>
            <a:endParaRPr lang="en-US" b="1"/>
          </a:p>
          <a:p>
            <a:endParaRPr lang="en-US" b="1"/>
          </a:p>
        </p:txBody>
      </p:sp>
      <p:sp>
        <p:nvSpPr>
          <p:cNvPr id="6" name="Left Brace 5"/>
          <p:cNvSpPr/>
          <p:nvPr/>
        </p:nvSpPr>
        <p:spPr>
          <a:xfrm>
            <a:off x="1243965" y="3429000"/>
            <a:ext cx="203835" cy="609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1914" y="410159"/>
            <a:ext cx="8482990" cy="600075"/>
          </a:xfrm>
        </p:spPr>
        <p:txBody>
          <a:bodyPr wrap="square"/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Dijskatra's Algorithm (Shortest-Path)</a:t>
            </a:r>
            <a:endParaRPr lang="en-US"/>
          </a:p>
        </p:txBody>
      </p:sp>
      <p:graphicFrame>
        <p:nvGraphicFramePr>
          <p:cNvPr id="2" name="Content Placeholder 1"/>
          <p:cNvGraphicFramePr/>
          <p:nvPr>
            <p:ph sz="half" idx="2"/>
          </p:nvPr>
        </p:nvGraphicFramePr>
        <p:xfrm>
          <a:off x="843280" y="1493520"/>
          <a:ext cx="7414895" cy="5345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969000" imgH="3810000" progId="Paint.Picture">
                  <p:embed/>
                </p:oleObj>
              </mc:Choice>
              <mc:Fallback>
                <p:oleObj name="" r:id="rId1" imgW="5969000" imgH="3810000" progId="Paint.Picture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43280" y="1493520"/>
                        <a:ext cx="7414895" cy="5345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0019" y="-54026"/>
            <a:ext cx="8482990" cy="1214755"/>
          </a:xfrm>
        </p:spPr>
        <p:txBody>
          <a:bodyPr wrap="square"/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Dijskatra's Algorithm (Shortest-Path)</a:t>
            </a:r>
            <a:endParaRPr lang="en-US"/>
          </a:p>
        </p:txBody>
      </p:sp>
      <p:pic>
        <p:nvPicPr>
          <p:cNvPr id="6" name="Content Placeholder 5" descr="New Doc 2020-04-09 19.46.27_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59715" y="1560195"/>
            <a:ext cx="3977640" cy="2496820"/>
          </a:xfrm>
          <a:prstGeom prst="rect">
            <a:avLst/>
          </a:prstGeom>
        </p:spPr>
      </p:pic>
      <p:graphicFrame>
        <p:nvGraphicFramePr>
          <p:cNvPr id="10" name="Content Placeholder 9"/>
          <p:cNvGraphicFramePr>
            <a:graphicFrameLocks noChangeAspect="1"/>
          </p:cNvGraphicFramePr>
          <p:nvPr>
            <p:ph sz="half" idx="3"/>
          </p:nvPr>
        </p:nvGraphicFramePr>
        <p:xfrm>
          <a:off x="5008880" y="2289810"/>
          <a:ext cx="3257550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2" imgW="3257550" imgH="1835150" progId="Paint.Picture">
                  <p:embed/>
                </p:oleObj>
              </mc:Choice>
              <mc:Fallback>
                <p:oleObj name="" r:id="rId2" imgW="3257550" imgH="1835150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08880" y="2289810"/>
                        <a:ext cx="3257550" cy="183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1139" y="34874"/>
            <a:ext cx="8482990" cy="1214755"/>
          </a:xfrm>
        </p:spPr>
        <p:txBody>
          <a:bodyPr wrap="square"/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Dijskatra's Algorithm (Shortest-Path)</a:t>
            </a:r>
            <a:endParaRPr lang="en-US"/>
          </a:p>
        </p:txBody>
      </p:sp>
      <p:pic>
        <p:nvPicPr>
          <p:cNvPr id="6" name="Content Placeholder 5" descr="New Doc 2020-04-09 19.46.27_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30835" y="1764665"/>
            <a:ext cx="2694305" cy="4526280"/>
          </a:xfrm>
          <a:prstGeom prst="rect">
            <a:avLst/>
          </a:prstGeom>
        </p:spPr>
      </p:pic>
      <p:pic>
        <p:nvPicPr>
          <p:cNvPr id="8" name="Content Placeholder 7" descr="New Doc 2020-04-09 19.46.27_5"/>
          <p:cNvPicPr>
            <a:picLocks noChangeAspect="1"/>
          </p:cNvPicPr>
          <p:nvPr>
            <p:ph sz="half" idx="3"/>
          </p:nvPr>
        </p:nvPicPr>
        <p:blipFill>
          <a:blip r:embed="rId2"/>
          <a:stretch>
            <a:fillRect/>
          </a:stretch>
        </p:blipFill>
        <p:spPr>
          <a:xfrm rot="16200000">
            <a:off x="5836920" y="3296920"/>
            <a:ext cx="894080" cy="5335905"/>
          </a:xfrm>
          <a:prstGeom prst="rect">
            <a:avLst/>
          </a:prstGeom>
        </p:spPr>
      </p:pic>
      <p:pic>
        <p:nvPicPr>
          <p:cNvPr id="9" name="Picture 8" descr="New Doc 2020-04-09 19.46.27_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240" y="1764665"/>
            <a:ext cx="2742565" cy="321056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502535" y="4975225"/>
            <a:ext cx="313690" cy="285750"/>
          </a:xfrm>
          <a:prstGeom prst="ellipse">
            <a:avLst/>
          </a:prstGeom>
          <a:noFill/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608455" y="3678555"/>
            <a:ext cx="382270" cy="371475"/>
          </a:xfrm>
          <a:prstGeom prst="ellipse">
            <a:avLst/>
          </a:prstGeom>
          <a:noFill/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3" name="Object 12"/>
          <p:cNvGraphicFramePr/>
          <p:nvPr/>
        </p:nvGraphicFramePr>
        <p:xfrm>
          <a:off x="1171575" y="4899025"/>
          <a:ext cx="1790065" cy="1315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4" imgW="1136650" imgH="844550" progId="Paint.Picture">
                  <p:embed/>
                </p:oleObj>
              </mc:Choice>
              <mc:Fallback>
                <p:oleObj name="" r:id="rId4" imgW="1136650" imgH="844550" progId="Paint.Picture">
                  <p:embed/>
                  <p:pic>
                    <p:nvPicPr>
                      <p:cNvPr id="0" name="Picture 1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1575" y="4899025"/>
                        <a:ext cx="1790065" cy="1315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45973"/>
            <a:ext cx="446722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40" dirty="0">
                <a:solidFill>
                  <a:srgbClr val="000000"/>
                </a:solidFill>
              </a:rPr>
              <a:t>Formal</a:t>
            </a:r>
            <a:r>
              <a:rPr sz="4300" spc="-45" dirty="0">
                <a:solidFill>
                  <a:srgbClr val="000000"/>
                </a:solidFill>
              </a:rPr>
              <a:t> </a:t>
            </a:r>
            <a:r>
              <a:rPr sz="4300" spc="-5" dirty="0">
                <a:solidFill>
                  <a:srgbClr val="000000"/>
                </a:solidFill>
              </a:rPr>
              <a:t>Definition</a:t>
            </a:r>
            <a:endParaRPr sz="4300"/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31140" y="1516735"/>
            <a:ext cx="5990590" cy="14890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Caladea" panose="02000506000000020000"/>
                <a:cs typeface="Caladea" panose="02000506000000020000"/>
              </a:rPr>
              <a:t>A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graph </a:t>
            </a:r>
            <a:r>
              <a:rPr sz="2000" dirty="0">
                <a:latin typeface="Caladea" panose="02000506000000020000"/>
                <a:cs typeface="Caladea" panose="02000506000000020000"/>
              </a:rPr>
              <a:t>G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is </a:t>
            </a:r>
            <a:r>
              <a:rPr sz="2000" dirty="0">
                <a:latin typeface="Caladea" panose="02000506000000020000"/>
                <a:cs typeface="Caladea" panose="02000506000000020000"/>
              </a:rPr>
              <a:t>defined as</a:t>
            </a:r>
            <a:r>
              <a:rPr sz="2000" spc="-80" dirty="0">
                <a:latin typeface="Caladea" panose="02000506000000020000"/>
                <a:cs typeface="Caladea" panose="02000506000000020000"/>
              </a:rPr>
              <a:t>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follows:</a:t>
            </a:r>
            <a:endParaRPr sz="2000">
              <a:latin typeface="Caladea" panose="02000506000000020000"/>
              <a:cs typeface="Caladea" panose="02000506000000020000"/>
            </a:endParaRPr>
          </a:p>
          <a:p>
            <a:pPr marL="36703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Caladea" panose="02000506000000020000"/>
                <a:cs typeface="Caladea" panose="02000506000000020000"/>
              </a:rPr>
              <a:t>G = </a:t>
            </a:r>
            <a:r>
              <a:rPr sz="2000" spc="-70" dirty="0">
                <a:latin typeface="Caladea" panose="02000506000000020000"/>
                <a:cs typeface="Caladea" panose="02000506000000020000"/>
              </a:rPr>
              <a:t>(V,</a:t>
            </a:r>
            <a:r>
              <a:rPr sz="2000" spc="-30" dirty="0">
                <a:latin typeface="Caladea" panose="02000506000000020000"/>
                <a:cs typeface="Caladea" panose="02000506000000020000"/>
              </a:rPr>
              <a:t>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E)</a:t>
            </a:r>
            <a:endParaRPr sz="2000">
              <a:latin typeface="Caladea" panose="02000506000000020000"/>
              <a:cs typeface="Caladea" panose="02000506000000020000"/>
            </a:endParaRPr>
          </a:p>
          <a:p>
            <a:pPr marL="18415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Caladea" panose="02000506000000020000"/>
                <a:cs typeface="Caladea" panose="02000506000000020000"/>
              </a:rPr>
              <a:t>V(G): a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finite, nonempty </a:t>
            </a:r>
            <a:r>
              <a:rPr sz="2000" dirty="0">
                <a:latin typeface="Caladea" panose="02000506000000020000"/>
                <a:cs typeface="Caladea" panose="02000506000000020000"/>
              </a:rPr>
              <a:t>set of</a:t>
            </a:r>
            <a:r>
              <a:rPr sz="2000" spc="-120" dirty="0">
                <a:latin typeface="Caladea" panose="02000506000000020000"/>
                <a:cs typeface="Caladea" panose="02000506000000020000"/>
              </a:rPr>
              <a:t>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vertices</a:t>
            </a:r>
            <a:endParaRPr sz="2000">
              <a:latin typeface="Caladea" panose="02000506000000020000"/>
              <a:cs typeface="Caladea" panose="02000506000000020000"/>
            </a:endParaRPr>
          </a:p>
          <a:p>
            <a:pPr marL="18415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aladea" panose="02000506000000020000"/>
                <a:cs typeface="Caladea" panose="02000506000000020000"/>
              </a:rPr>
              <a:t>E(G): </a:t>
            </a:r>
            <a:r>
              <a:rPr sz="2000" dirty="0">
                <a:latin typeface="Caladea" panose="02000506000000020000"/>
                <a:cs typeface="Caladea" panose="02000506000000020000"/>
              </a:rPr>
              <a:t>a set of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edges </a:t>
            </a:r>
            <a:r>
              <a:rPr sz="2000" dirty="0">
                <a:latin typeface="Caladea" panose="02000506000000020000"/>
                <a:cs typeface="Caladea" panose="02000506000000020000"/>
              </a:rPr>
              <a:t>(pairs of</a:t>
            </a:r>
            <a:r>
              <a:rPr sz="2000" spc="-135" dirty="0">
                <a:latin typeface="Caladea" panose="02000506000000020000"/>
                <a:cs typeface="Caladea" panose="02000506000000020000"/>
              </a:rPr>
              <a:t>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vertices)</a:t>
            </a:r>
            <a:endParaRPr sz="20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0064" y="5647270"/>
            <a:ext cx="8881745" cy="369570"/>
          </a:xfrm>
          <a:custGeom>
            <a:avLst/>
            <a:gdLst/>
            <a:ahLst/>
            <a:cxnLst/>
            <a:rect l="l" t="t" r="r" b="b"/>
            <a:pathLst>
              <a:path w="8881745" h="369570">
                <a:moveTo>
                  <a:pt x="8881491" y="0"/>
                </a:moveTo>
                <a:lnTo>
                  <a:pt x="0" y="0"/>
                </a:lnTo>
                <a:lnTo>
                  <a:pt x="0" y="369328"/>
                </a:lnTo>
                <a:lnTo>
                  <a:pt x="8881491" y="369328"/>
                </a:lnTo>
                <a:lnTo>
                  <a:pt x="8881491" y="0"/>
                </a:lnTo>
                <a:close/>
              </a:path>
            </a:pathLst>
          </a:custGeom>
          <a:solidFill>
            <a:srgbClr val="DD80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8772" y="5669076"/>
            <a:ext cx="4400550" cy="786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Class</a:t>
            </a:r>
            <a:r>
              <a:rPr sz="1800" i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i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Work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54610">
              <a:lnSpc>
                <a:spcPct val="100000"/>
              </a:lnSpc>
              <a:spcBef>
                <a:spcPts val="1430"/>
              </a:spcBef>
            </a:pPr>
            <a:r>
              <a:rPr sz="2000" spc="-5" dirty="0">
                <a:latin typeface="Caladea" panose="02000506000000020000"/>
                <a:cs typeface="Caladea" panose="02000506000000020000"/>
              </a:rPr>
              <a:t>Define </a:t>
            </a:r>
            <a:r>
              <a:rPr sz="2000" dirty="0">
                <a:latin typeface="Caladea" panose="02000506000000020000"/>
                <a:cs typeface="Caladea" panose="02000506000000020000"/>
              </a:rPr>
              <a:t>V(G) and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E(G) </a:t>
            </a:r>
            <a:r>
              <a:rPr sz="2000" dirty="0">
                <a:latin typeface="Caladea" panose="02000506000000020000"/>
                <a:cs typeface="Caladea" panose="02000506000000020000"/>
              </a:rPr>
              <a:t>of the </a:t>
            </a:r>
            <a:r>
              <a:rPr sz="2000" spc="-15" dirty="0">
                <a:latin typeface="Caladea" panose="02000506000000020000"/>
                <a:cs typeface="Caladea" panose="02000506000000020000"/>
              </a:rPr>
              <a:t>above</a:t>
            </a:r>
            <a:r>
              <a:rPr sz="2000" spc="-140" dirty="0">
                <a:latin typeface="Caladea" panose="02000506000000020000"/>
                <a:cs typeface="Caladea" panose="02000506000000020000"/>
              </a:rPr>
              <a:t>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graph</a:t>
            </a:r>
            <a:endParaRPr sz="20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2547" y="1265682"/>
            <a:ext cx="106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4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81125" y="3066414"/>
            <a:ext cx="6096000" cy="2486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575167" y="5670702"/>
            <a:ext cx="3810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505" y="392633"/>
            <a:ext cx="9366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35" dirty="0">
                <a:solidFill>
                  <a:srgbClr val="000000"/>
                </a:solidFill>
              </a:rPr>
              <a:t>F</a:t>
            </a:r>
            <a:r>
              <a:rPr sz="4000" spc="-95" dirty="0">
                <a:solidFill>
                  <a:srgbClr val="000000"/>
                </a:solidFill>
              </a:rPr>
              <a:t>A</a:t>
            </a:r>
            <a:r>
              <a:rPr sz="4000" dirty="0">
                <a:solidFill>
                  <a:srgbClr val="000000"/>
                </a:solidFill>
              </a:rPr>
              <a:t>Q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2923" y="1243242"/>
            <a:ext cx="8782050" cy="371284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34</a:t>
            </a:r>
            <a:endParaRPr sz="1200">
              <a:latin typeface="Trebuchet MS" panose="020B0603020202020204"/>
              <a:cs typeface="Trebuchet MS" panose="020B0603020202020204"/>
            </a:endParaRPr>
          </a:p>
          <a:p>
            <a:pPr marL="43180" algn="just">
              <a:lnSpc>
                <a:spcPct val="100000"/>
              </a:lnSpc>
              <a:spcBef>
                <a:spcPts val="230"/>
              </a:spcBef>
            </a:pPr>
            <a:r>
              <a:rPr sz="1600" b="1" spc="-5" dirty="0">
                <a:latin typeface="Caladea" panose="02000506000000020000"/>
                <a:cs typeface="Caladea" panose="02000506000000020000"/>
              </a:rPr>
              <a:t>Describe </a:t>
            </a:r>
            <a:r>
              <a:rPr sz="1600" b="1" spc="-15" dirty="0">
                <a:latin typeface="Caladea" panose="02000506000000020000"/>
                <a:cs typeface="Caladea" panose="02000506000000020000"/>
              </a:rPr>
              <a:t>Graphs </a:t>
            </a:r>
            <a:r>
              <a:rPr sz="1600" b="1" spc="-5" dirty="0">
                <a:latin typeface="Caladea" panose="02000506000000020000"/>
                <a:cs typeface="Caladea" panose="02000506000000020000"/>
              </a:rPr>
              <a:t>with</a:t>
            </a:r>
            <a:r>
              <a:rPr sz="1600" b="1" spc="40" dirty="0">
                <a:latin typeface="Caladea" panose="02000506000000020000"/>
                <a:cs typeface="Caladea" panose="02000506000000020000"/>
              </a:rPr>
              <a:t> </a:t>
            </a:r>
            <a:r>
              <a:rPr sz="1600" b="1" spc="-15" dirty="0">
                <a:latin typeface="Caladea" panose="02000506000000020000"/>
                <a:cs typeface="Caladea" panose="02000506000000020000"/>
              </a:rPr>
              <a:t>example.</a:t>
            </a:r>
            <a:endParaRPr sz="1600">
              <a:latin typeface="Caladea" panose="02000506000000020000"/>
              <a:cs typeface="Caladea" panose="02000506000000020000"/>
            </a:endParaRPr>
          </a:p>
          <a:p>
            <a:pPr marL="38735" marR="5080" indent="5715" algn="just">
              <a:lnSpc>
                <a:spcPct val="100000"/>
              </a:lnSpc>
              <a:spcBef>
                <a:spcPts val="300"/>
              </a:spcBef>
            </a:pPr>
            <a:r>
              <a:rPr sz="1600" spc="-10" dirty="0">
                <a:latin typeface="Caladea" panose="02000506000000020000"/>
                <a:cs typeface="Caladea" panose="02000506000000020000"/>
              </a:rPr>
              <a:t>Graphs are widely-used structure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in computer science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and different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computer applications.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Graphs 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mean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to store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and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analyze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metadata,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the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connections, which present in data. </a:t>
            </a:r>
            <a:r>
              <a:rPr sz="1600" spc="-25" dirty="0">
                <a:latin typeface="Caladea" panose="02000506000000020000"/>
                <a:cs typeface="Caladea" panose="02000506000000020000"/>
              </a:rPr>
              <a:t>For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instance, consider  cities in a </a:t>
            </a:r>
            <a:r>
              <a:rPr sz="1600" spc="-20" dirty="0">
                <a:latin typeface="Caladea" panose="02000506000000020000"/>
                <a:cs typeface="Caladea" panose="02000506000000020000"/>
              </a:rPr>
              <a:t>country.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Road network,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which connects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them,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can be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represented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as a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graph and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then 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analyzed. </a:t>
            </a:r>
            <a:r>
              <a:rPr sz="1600" spc="-50" dirty="0">
                <a:latin typeface="Caladea" panose="02000506000000020000"/>
                <a:cs typeface="Caladea" panose="02000506000000020000"/>
              </a:rPr>
              <a:t>We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can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examine, </a:t>
            </a:r>
            <a:r>
              <a:rPr sz="1600" dirty="0">
                <a:latin typeface="Caladea" panose="02000506000000020000"/>
                <a:cs typeface="Caladea" panose="02000506000000020000"/>
              </a:rPr>
              <a:t>if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one city can be reached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from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another one or find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the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shortest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route  between </a:t>
            </a:r>
            <a:r>
              <a:rPr sz="1600" spc="-15" dirty="0">
                <a:latin typeface="Caladea" panose="02000506000000020000"/>
                <a:cs typeface="Caladea" panose="02000506000000020000"/>
              </a:rPr>
              <a:t>two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cities.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There are </a:t>
            </a:r>
            <a:r>
              <a:rPr sz="1600" spc="-15" dirty="0">
                <a:latin typeface="Caladea" panose="02000506000000020000"/>
                <a:cs typeface="Caladea" panose="02000506000000020000"/>
              </a:rPr>
              <a:t>two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important sets of objects, which specify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graph and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its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structure. 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First set </a:t>
            </a:r>
            <a:r>
              <a:rPr sz="1600" dirty="0">
                <a:latin typeface="Caladea" panose="02000506000000020000"/>
                <a:cs typeface="Caladea" panose="02000506000000020000"/>
              </a:rPr>
              <a:t>is </a:t>
            </a:r>
            <a:r>
              <a:rPr sz="1600" spc="-90" dirty="0">
                <a:latin typeface="Caladea" panose="02000506000000020000"/>
                <a:cs typeface="Caladea" panose="02000506000000020000"/>
              </a:rPr>
              <a:t>V,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which is called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vertex-set.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In the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example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with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road network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cities </a:t>
            </a:r>
            <a:r>
              <a:rPr sz="1600" spc="-15" dirty="0">
                <a:latin typeface="Caladea" panose="02000506000000020000"/>
                <a:cs typeface="Caladea" panose="02000506000000020000"/>
              </a:rPr>
              <a:t>are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vertices. </a:t>
            </a:r>
            <a:r>
              <a:rPr sz="1600" dirty="0">
                <a:latin typeface="Caladea" panose="02000506000000020000"/>
                <a:cs typeface="Caladea" panose="02000506000000020000"/>
              </a:rPr>
              <a:t>Each  </a:t>
            </a:r>
            <a:r>
              <a:rPr sz="1600" spc="-20" dirty="0">
                <a:latin typeface="Caladea" panose="02000506000000020000"/>
                <a:cs typeface="Caladea" panose="02000506000000020000"/>
              </a:rPr>
              <a:t>vertex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can be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drawn </a:t>
            </a:r>
            <a:r>
              <a:rPr sz="1600" dirty="0">
                <a:latin typeface="Caladea" panose="02000506000000020000"/>
                <a:cs typeface="Caladea" panose="02000506000000020000"/>
              </a:rPr>
              <a:t>as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a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circle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with </a:t>
            </a:r>
            <a:r>
              <a:rPr sz="1600" spc="-15" dirty="0">
                <a:latin typeface="Caladea" panose="02000506000000020000"/>
                <a:cs typeface="Caladea" panose="02000506000000020000"/>
              </a:rPr>
              <a:t>vertex's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number inside.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Next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important set is </a:t>
            </a:r>
            <a:r>
              <a:rPr sz="1600" dirty="0">
                <a:latin typeface="Caladea" panose="02000506000000020000"/>
                <a:cs typeface="Caladea" panose="02000506000000020000"/>
              </a:rPr>
              <a:t>E,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which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is called  </a:t>
            </a:r>
            <a:r>
              <a:rPr sz="1600" dirty="0">
                <a:latin typeface="Caladea" panose="02000506000000020000"/>
                <a:cs typeface="Caladea" panose="02000506000000020000"/>
              </a:rPr>
              <a:t>edge-set.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E is a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subset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of V x </a:t>
            </a:r>
            <a:r>
              <a:rPr sz="1600" spc="-90" dirty="0">
                <a:latin typeface="Caladea" panose="02000506000000020000"/>
                <a:cs typeface="Caladea" panose="02000506000000020000"/>
              </a:rPr>
              <a:t>V.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Simply speaking, each edge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connects </a:t>
            </a:r>
            <a:r>
              <a:rPr sz="1600" spc="-15" dirty="0">
                <a:latin typeface="Caladea" panose="02000506000000020000"/>
                <a:cs typeface="Caladea" panose="02000506000000020000"/>
              </a:rPr>
              <a:t>two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vertices, including a </a:t>
            </a:r>
            <a:r>
              <a:rPr sz="1600" dirty="0">
                <a:latin typeface="Caladea" panose="02000506000000020000"/>
                <a:cs typeface="Caladea" panose="02000506000000020000"/>
              </a:rPr>
              <a:t>case, 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when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a </a:t>
            </a:r>
            <a:r>
              <a:rPr sz="1600" spc="-20" dirty="0">
                <a:latin typeface="Caladea" panose="02000506000000020000"/>
                <a:cs typeface="Caladea" panose="02000506000000020000"/>
              </a:rPr>
              <a:t>vertex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is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connected to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itself (such an edge is called a loop). All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graphs </a:t>
            </a:r>
            <a:r>
              <a:rPr sz="1600" spc="-15" dirty="0">
                <a:latin typeface="Caladea" panose="02000506000000020000"/>
                <a:cs typeface="Caladea" panose="02000506000000020000"/>
              </a:rPr>
              <a:t>are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divided into </a:t>
            </a:r>
            <a:r>
              <a:rPr sz="1600" spc="-15" dirty="0">
                <a:latin typeface="Caladea" panose="02000506000000020000"/>
                <a:cs typeface="Caladea" panose="02000506000000020000"/>
              </a:rPr>
              <a:t>two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big  groups: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directed and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undirected graphs.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The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difference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is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that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edges in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directed graphs,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called arcs,  </a:t>
            </a:r>
            <a:r>
              <a:rPr sz="1600" spc="-20" dirty="0">
                <a:latin typeface="Caladea" panose="02000506000000020000"/>
                <a:cs typeface="Caladea" panose="02000506000000020000"/>
              </a:rPr>
              <a:t>have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a direction. These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kinds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of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graphs </a:t>
            </a:r>
            <a:r>
              <a:rPr sz="1600" spc="-20" dirty="0">
                <a:latin typeface="Caladea" panose="02000506000000020000"/>
                <a:cs typeface="Caladea" panose="02000506000000020000"/>
              </a:rPr>
              <a:t>have </a:t>
            </a:r>
            <a:r>
              <a:rPr sz="1600" dirty="0">
                <a:latin typeface="Caladea" panose="02000506000000020000"/>
                <a:cs typeface="Caladea" panose="02000506000000020000"/>
              </a:rPr>
              <a:t>much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in </a:t>
            </a:r>
            <a:r>
              <a:rPr sz="1600" dirty="0">
                <a:latin typeface="Caladea" panose="02000506000000020000"/>
                <a:cs typeface="Caladea" panose="02000506000000020000"/>
              </a:rPr>
              <a:t>common with each </a:t>
            </a:r>
            <a:r>
              <a:rPr sz="1600" spc="-30" dirty="0">
                <a:latin typeface="Caladea" panose="02000506000000020000"/>
                <a:cs typeface="Caladea" panose="02000506000000020000"/>
              </a:rPr>
              <a:t>other,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but significant 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differences </a:t>
            </a:r>
            <a:r>
              <a:rPr sz="1600" spc="-15" dirty="0">
                <a:latin typeface="Caladea" panose="02000506000000020000"/>
                <a:cs typeface="Caladea" panose="02000506000000020000"/>
              </a:rPr>
              <a:t>are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also present. </a:t>
            </a:r>
            <a:r>
              <a:rPr sz="1600" spc="-55" dirty="0">
                <a:latin typeface="Caladea" panose="02000506000000020000"/>
                <a:cs typeface="Caladea" panose="02000506000000020000"/>
              </a:rPr>
              <a:t>We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will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accentuate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which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kind </a:t>
            </a:r>
            <a:r>
              <a:rPr sz="1600" spc="5" dirty="0">
                <a:latin typeface="Caladea" panose="02000506000000020000"/>
                <a:cs typeface="Caladea" panose="02000506000000020000"/>
              </a:rPr>
              <a:t>of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graphs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is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considered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in the particular  algorithm description. Edge can be </a:t>
            </a:r>
            <a:r>
              <a:rPr sz="1600" spc="-15" dirty="0">
                <a:latin typeface="Caladea" panose="02000506000000020000"/>
                <a:cs typeface="Caladea" panose="02000506000000020000"/>
              </a:rPr>
              <a:t>drawn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as a line. If a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graph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is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directed,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each </a:t>
            </a:r>
            <a:r>
              <a:rPr sz="1600" spc="-10" dirty="0">
                <a:latin typeface="Caladea" panose="02000506000000020000"/>
                <a:cs typeface="Caladea" panose="02000506000000020000"/>
              </a:rPr>
              <a:t>line has </a:t>
            </a:r>
            <a:r>
              <a:rPr sz="1600" spc="-5" dirty="0">
                <a:latin typeface="Caladea" panose="02000506000000020000"/>
                <a:cs typeface="Caladea" panose="02000506000000020000"/>
              </a:rPr>
              <a:t>an</a:t>
            </a:r>
            <a:r>
              <a:rPr sz="1600" spc="200" dirty="0">
                <a:latin typeface="Caladea" panose="02000506000000020000"/>
                <a:cs typeface="Caladea" panose="02000506000000020000"/>
              </a:rPr>
              <a:t> </a:t>
            </a:r>
            <a:r>
              <a:rPr sz="1600" spc="-30" dirty="0">
                <a:latin typeface="Caladea" panose="02000506000000020000"/>
                <a:cs typeface="Caladea" panose="02000506000000020000"/>
              </a:rPr>
              <a:t>arrow.</a:t>
            </a:r>
            <a:endParaRPr sz="1600">
              <a:latin typeface="Caladea" panose="02000506000000020000"/>
              <a:cs typeface="Caladea" panose="0200050600000002000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3250" y="5178056"/>
            <a:ext cx="8128000" cy="1651635"/>
            <a:chOff x="603250" y="5178056"/>
            <a:chExt cx="8128000" cy="1651635"/>
          </a:xfrm>
        </p:grpSpPr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581400" y="5178056"/>
              <a:ext cx="1438275" cy="13906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010400" y="5179834"/>
              <a:ext cx="1438275" cy="13906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304800" y="5360809"/>
            <a:ext cx="1000125" cy="971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81711" y="5044821"/>
            <a:ext cx="807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solidFill>
                  <a:srgbClr val="C00000"/>
                </a:solidFill>
                <a:latin typeface="Caladea" panose="02000506000000020000"/>
                <a:cs typeface="Caladea" panose="02000506000000020000"/>
              </a:rPr>
              <a:t>V</a:t>
            </a:r>
            <a:r>
              <a:rPr sz="1800" spc="-5" dirty="0">
                <a:solidFill>
                  <a:srgbClr val="C00000"/>
                </a:solidFill>
                <a:latin typeface="Caladea" panose="02000506000000020000"/>
                <a:cs typeface="Caladea" panose="02000506000000020000"/>
              </a:rPr>
              <a:t>ertices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  <p:sp>
        <p:nvSpPr>
          <p:cNvPr id="12" name="object 12"/>
          <p:cNvSpPr txBox="1"/>
          <p:nvPr/>
        </p:nvSpPr>
        <p:spPr>
          <a:xfrm>
            <a:off x="3483355" y="5002148"/>
            <a:ext cx="1750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Caladea" panose="02000506000000020000"/>
                <a:cs typeface="Caladea" panose="02000506000000020000"/>
              </a:rPr>
              <a:t>Undirected</a:t>
            </a:r>
            <a:r>
              <a:rPr sz="1800" spc="-85" dirty="0">
                <a:solidFill>
                  <a:srgbClr val="C00000"/>
                </a:solidFill>
                <a:latin typeface="Caladea" panose="02000506000000020000"/>
                <a:cs typeface="Caladea" panose="02000506000000020000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Caladea" panose="02000506000000020000"/>
                <a:cs typeface="Caladea" panose="02000506000000020000"/>
              </a:rPr>
              <a:t>Graph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21194" y="4980813"/>
            <a:ext cx="1500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00000"/>
                </a:solidFill>
                <a:latin typeface="Caladea" panose="02000506000000020000"/>
                <a:cs typeface="Caladea" panose="02000506000000020000"/>
              </a:rPr>
              <a:t>Directed</a:t>
            </a:r>
            <a:r>
              <a:rPr sz="1800" spc="-50" dirty="0">
                <a:solidFill>
                  <a:srgbClr val="C00000"/>
                </a:solidFill>
                <a:latin typeface="Caladea" panose="02000506000000020000"/>
                <a:cs typeface="Caladea" panose="02000506000000020000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Caladea" panose="02000506000000020000"/>
                <a:cs typeface="Caladea" panose="02000506000000020000"/>
              </a:rPr>
              <a:t>Graph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505" y="392633"/>
            <a:ext cx="9366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35" dirty="0">
                <a:solidFill>
                  <a:srgbClr val="000000"/>
                </a:solidFill>
              </a:rPr>
              <a:t>F</a:t>
            </a:r>
            <a:r>
              <a:rPr sz="4000" spc="-95" dirty="0">
                <a:solidFill>
                  <a:srgbClr val="000000"/>
                </a:solidFill>
              </a:rPr>
              <a:t>A</a:t>
            </a:r>
            <a:r>
              <a:rPr sz="4000" dirty="0">
                <a:solidFill>
                  <a:srgbClr val="000000"/>
                </a:solidFill>
              </a:rPr>
              <a:t>Q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99136" y="1561846"/>
            <a:ext cx="42202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adea" panose="02000506000000020000"/>
                <a:cs typeface="Caladea" panose="02000506000000020000"/>
              </a:rPr>
              <a:t>BFS: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 marL="12700" marR="5080" indent="5715">
              <a:lnSpc>
                <a:spcPct val="100000"/>
              </a:lnSpc>
              <a:tabLst>
                <a:tab pos="812800" algn="l"/>
                <a:tab pos="1410335" algn="l"/>
                <a:tab pos="2545715" algn="l"/>
                <a:tab pos="3158490" algn="l"/>
                <a:tab pos="3408045" algn="l"/>
              </a:tabLst>
            </a:pPr>
            <a:r>
              <a:rPr sz="1800" dirty="0">
                <a:latin typeface="Caladea" panose="02000506000000020000"/>
                <a:cs typeface="Caladea" panose="02000506000000020000"/>
              </a:rPr>
              <a:t>BFS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is </a:t>
            </a:r>
            <a:r>
              <a:rPr sz="1800" dirty="0">
                <a:latin typeface="Caladea" panose="02000506000000020000"/>
                <a:cs typeface="Caladea" panose="02000506000000020000"/>
              </a:rPr>
              <a:t>a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traversing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algorithm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where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you 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s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h</a:t>
            </a:r>
            <a:r>
              <a:rPr sz="1800" dirty="0">
                <a:latin typeface="Caladea" panose="02000506000000020000"/>
                <a:cs typeface="Caladea" panose="02000506000000020000"/>
              </a:rPr>
              <a:t>o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u</a:t>
            </a:r>
            <a:r>
              <a:rPr sz="1800" spc="5" dirty="0">
                <a:latin typeface="Caladea" panose="02000506000000020000"/>
                <a:cs typeface="Caladea" panose="02000506000000020000"/>
              </a:rPr>
              <a:t>l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d</a:t>
            </a:r>
            <a:r>
              <a:rPr sz="1800" dirty="0">
                <a:latin typeface="Caladea" panose="02000506000000020000"/>
                <a:cs typeface="Caladea" panose="02000506000000020000"/>
              </a:rPr>
              <a:t>	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s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tar</a:t>
            </a:r>
            <a:r>
              <a:rPr sz="1800" dirty="0">
                <a:latin typeface="Caladea" panose="02000506000000020000"/>
                <a:cs typeface="Caladea" panose="02000506000000020000"/>
              </a:rPr>
              <a:t>t</a:t>
            </a:r>
            <a:r>
              <a:rPr sz="1800" dirty="0">
                <a:latin typeface="Caladea" panose="02000506000000020000"/>
                <a:cs typeface="Caladea" panose="02000506000000020000"/>
              </a:rPr>
              <a:t>	</a:t>
            </a:r>
            <a:r>
              <a:rPr sz="1800" spc="10" dirty="0">
                <a:latin typeface="Caladea" panose="02000506000000020000"/>
                <a:cs typeface="Caladea" panose="02000506000000020000"/>
              </a:rPr>
              <a:t>t</a:t>
            </a:r>
            <a:r>
              <a:rPr sz="1800" spc="-45" dirty="0">
                <a:latin typeface="Caladea" panose="02000506000000020000"/>
                <a:cs typeface="Caladea" panose="02000506000000020000"/>
              </a:rPr>
              <a:t>r</a:t>
            </a:r>
            <a:r>
              <a:rPr sz="1800" spc="-40" dirty="0">
                <a:latin typeface="Caladea" panose="02000506000000020000"/>
                <a:cs typeface="Caladea" panose="02000506000000020000"/>
              </a:rPr>
              <a:t>a</a:t>
            </a:r>
            <a:r>
              <a:rPr sz="1800" spc="-40" dirty="0">
                <a:latin typeface="Caladea" panose="02000506000000020000"/>
                <a:cs typeface="Caladea" panose="02000506000000020000"/>
              </a:rPr>
              <a:t>v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e</a:t>
            </a:r>
            <a:r>
              <a:rPr sz="1800" dirty="0">
                <a:latin typeface="Caladea" panose="02000506000000020000"/>
                <a:cs typeface="Caladea" panose="02000506000000020000"/>
              </a:rPr>
              <a:t>r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s</a:t>
            </a:r>
            <a:r>
              <a:rPr sz="1800" dirty="0">
                <a:latin typeface="Caladea" panose="02000506000000020000"/>
                <a:cs typeface="Caladea" panose="02000506000000020000"/>
              </a:rPr>
              <a:t>i</a:t>
            </a:r>
            <a:r>
              <a:rPr sz="1800" dirty="0">
                <a:latin typeface="Caladea" panose="02000506000000020000"/>
                <a:cs typeface="Caladea" panose="02000506000000020000"/>
              </a:rPr>
              <a:t>n</a:t>
            </a:r>
            <a:r>
              <a:rPr sz="1800" dirty="0">
                <a:latin typeface="Caladea" panose="02000506000000020000"/>
                <a:cs typeface="Caladea" panose="02000506000000020000"/>
              </a:rPr>
              <a:t>g</a:t>
            </a:r>
            <a:r>
              <a:rPr sz="1800" dirty="0">
                <a:latin typeface="Caladea" panose="02000506000000020000"/>
                <a:cs typeface="Caladea" panose="02000506000000020000"/>
              </a:rPr>
              <a:t>	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f</a:t>
            </a:r>
            <a:r>
              <a:rPr sz="1800" spc="-40" dirty="0">
                <a:latin typeface="Caladea" panose="02000506000000020000"/>
                <a:cs typeface="Caladea" panose="02000506000000020000"/>
              </a:rPr>
              <a:t>r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om</a:t>
            </a:r>
            <a:r>
              <a:rPr sz="1800" dirty="0">
                <a:latin typeface="Caladea" panose="02000506000000020000"/>
                <a:cs typeface="Caladea" panose="02000506000000020000"/>
              </a:rPr>
              <a:t>	</a:t>
            </a:r>
            <a:r>
              <a:rPr sz="1800" dirty="0">
                <a:latin typeface="Caladea" panose="02000506000000020000"/>
                <a:cs typeface="Caladea" panose="02000506000000020000"/>
              </a:rPr>
              <a:t>a</a:t>
            </a:r>
            <a:r>
              <a:rPr sz="1800" dirty="0">
                <a:latin typeface="Caladea" panose="02000506000000020000"/>
                <a:cs typeface="Caladea" panose="02000506000000020000"/>
              </a:rPr>
              <a:t>	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s</a:t>
            </a:r>
            <a:r>
              <a:rPr sz="1800" dirty="0">
                <a:latin typeface="Caladea" panose="02000506000000020000"/>
                <a:cs typeface="Caladea" panose="02000506000000020000"/>
              </a:rPr>
              <a:t>elec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t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ed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68982" y="2384882"/>
            <a:ext cx="21488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6790" algn="l"/>
                <a:tab pos="1771650" algn="l"/>
              </a:tabLst>
            </a:pPr>
            <a:r>
              <a:rPr sz="1800" spc="-10" dirty="0">
                <a:latin typeface="Caladea" panose="02000506000000020000"/>
                <a:cs typeface="Caladea" panose="02000506000000020000"/>
              </a:rPr>
              <a:t>s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tartin</a:t>
            </a:r>
            <a:r>
              <a:rPr sz="1800" dirty="0">
                <a:latin typeface="Caladea" panose="02000506000000020000"/>
                <a:cs typeface="Caladea" panose="02000506000000020000"/>
              </a:rPr>
              <a:t>g</a:t>
            </a:r>
            <a:r>
              <a:rPr sz="1800" dirty="0">
                <a:latin typeface="Caladea" panose="02000506000000020000"/>
                <a:cs typeface="Caladea" panose="02000506000000020000"/>
              </a:rPr>
              <a:t>	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node</a:t>
            </a:r>
            <a:r>
              <a:rPr sz="1800" dirty="0">
                <a:latin typeface="Caladea" panose="02000506000000020000"/>
                <a:cs typeface="Caladea" panose="02000506000000020000"/>
              </a:rPr>
              <a:t>)</a:t>
            </a:r>
            <a:r>
              <a:rPr sz="1800" dirty="0">
                <a:latin typeface="Caladea" panose="02000506000000020000"/>
                <a:cs typeface="Caladea" panose="02000506000000020000"/>
              </a:rPr>
              <a:t>	</a:t>
            </a:r>
            <a:r>
              <a:rPr sz="1800" spc="-20" dirty="0">
                <a:latin typeface="Caladea" panose="02000506000000020000"/>
                <a:cs typeface="Caladea" panose="02000506000000020000"/>
              </a:rPr>
              <a:t>a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nd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136" y="2384882"/>
            <a:ext cx="18859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9295" algn="l"/>
                <a:tab pos="1655445" algn="l"/>
              </a:tabLst>
            </a:pPr>
            <a:r>
              <a:rPr sz="1800" spc="-10" dirty="0">
                <a:latin typeface="Caladea" panose="02000506000000020000"/>
                <a:cs typeface="Caladea" panose="02000506000000020000"/>
              </a:rPr>
              <a:t>n</a:t>
            </a:r>
            <a:r>
              <a:rPr sz="1800" dirty="0">
                <a:latin typeface="Caladea" panose="02000506000000020000"/>
                <a:cs typeface="Caladea" panose="02000506000000020000"/>
              </a:rPr>
              <a:t>ode</a:t>
            </a:r>
            <a:r>
              <a:rPr sz="1800" dirty="0">
                <a:latin typeface="Caladea" panose="02000506000000020000"/>
                <a:cs typeface="Caladea" panose="02000506000000020000"/>
              </a:rPr>
              <a:t>	</a:t>
            </a:r>
            <a:r>
              <a:rPr sz="1800" dirty="0">
                <a:latin typeface="Caladea" panose="02000506000000020000"/>
                <a:cs typeface="Caladea" panose="02000506000000020000"/>
              </a:rPr>
              <a:t>(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s</a:t>
            </a:r>
            <a:r>
              <a:rPr sz="1800" dirty="0">
                <a:latin typeface="Caladea" panose="02000506000000020000"/>
                <a:cs typeface="Caladea" panose="02000506000000020000"/>
              </a:rPr>
              <a:t>ou</a:t>
            </a:r>
            <a:r>
              <a:rPr sz="1800" spc="-25" dirty="0">
                <a:latin typeface="Caladea" panose="02000506000000020000"/>
                <a:cs typeface="Caladea" panose="02000506000000020000"/>
              </a:rPr>
              <a:t>r</a:t>
            </a:r>
            <a:r>
              <a:rPr sz="1800" dirty="0">
                <a:latin typeface="Caladea" panose="02000506000000020000"/>
                <a:cs typeface="Caladea" panose="02000506000000020000"/>
              </a:rPr>
              <a:t>ce</a:t>
            </a:r>
            <a:r>
              <a:rPr sz="1800" dirty="0">
                <a:latin typeface="Caladea" panose="02000506000000020000"/>
                <a:cs typeface="Caladea" panose="02000506000000020000"/>
              </a:rPr>
              <a:t>	</a:t>
            </a:r>
            <a:r>
              <a:rPr sz="1800" dirty="0">
                <a:latin typeface="Caladea" panose="02000506000000020000"/>
                <a:cs typeface="Caladea" panose="02000506000000020000"/>
              </a:rPr>
              <a:t>or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 marL="12700">
              <a:lnSpc>
                <a:spcPct val="100000"/>
              </a:lnSpc>
              <a:tabLst>
                <a:tab pos="1080770" algn="l"/>
              </a:tabLst>
            </a:pPr>
            <a:r>
              <a:rPr sz="1800" spc="-15" dirty="0">
                <a:latin typeface="Caladea" panose="02000506000000020000"/>
                <a:cs typeface="Caladea" panose="02000506000000020000"/>
              </a:rPr>
              <a:t>traverse	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8357" y="2659507"/>
            <a:ext cx="1873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6455" algn="l"/>
              </a:tabLst>
            </a:pPr>
            <a:r>
              <a:rPr sz="1800" spc="5" dirty="0">
                <a:latin typeface="Caladea" panose="02000506000000020000"/>
                <a:cs typeface="Caladea" panose="02000506000000020000"/>
              </a:rPr>
              <a:t>g</a:t>
            </a:r>
            <a:r>
              <a:rPr sz="1800" spc="-45" dirty="0">
                <a:latin typeface="Caladea" panose="02000506000000020000"/>
                <a:cs typeface="Caladea" panose="02000506000000020000"/>
              </a:rPr>
              <a:t>r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a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p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h</a:t>
            </a:r>
            <a:r>
              <a:rPr sz="1800" dirty="0">
                <a:latin typeface="Caladea" panose="02000506000000020000"/>
                <a:cs typeface="Caladea" panose="02000506000000020000"/>
              </a:rPr>
              <a:t>	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l</a:t>
            </a:r>
            <a:r>
              <a:rPr sz="1800" spc="-40" dirty="0">
                <a:latin typeface="Caladea" panose="02000506000000020000"/>
                <a:cs typeface="Caladea" panose="02000506000000020000"/>
              </a:rPr>
              <a:t>a</a:t>
            </a:r>
            <a:r>
              <a:rPr sz="1800" spc="-40" dirty="0">
                <a:latin typeface="Caladea" panose="02000506000000020000"/>
                <a:cs typeface="Caladea" panose="02000506000000020000"/>
              </a:rPr>
              <a:t>y</a:t>
            </a:r>
            <a:r>
              <a:rPr sz="1800" dirty="0">
                <a:latin typeface="Caladea" panose="02000506000000020000"/>
                <a:cs typeface="Caladea" panose="02000506000000020000"/>
              </a:rPr>
              <a:t>e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r</a:t>
            </a:r>
            <a:r>
              <a:rPr sz="1800" dirty="0">
                <a:latin typeface="Caladea" panose="02000506000000020000"/>
                <a:cs typeface="Caladea" panose="02000506000000020000"/>
              </a:rPr>
              <a:t>-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wise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136" y="2659507"/>
            <a:ext cx="4219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763010">
              <a:lnSpc>
                <a:spcPct val="100000"/>
              </a:lnSpc>
              <a:spcBef>
                <a:spcPts val="100"/>
              </a:spcBef>
              <a:tabLst>
                <a:tab pos="1144905" algn="l"/>
                <a:tab pos="1661795" algn="l"/>
                <a:tab pos="2745740" algn="l"/>
                <a:tab pos="3533140" algn="l"/>
              </a:tabLst>
            </a:pPr>
            <a:r>
              <a:rPr sz="1800" spc="-5" dirty="0">
                <a:latin typeface="Caladea" panose="02000506000000020000"/>
                <a:cs typeface="Caladea" panose="02000506000000020000"/>
              </a:rPr>
              <a:t>t</a:t>
            </a:r>
            <a:r>
              <a:rPr sz="1800" dirty="0">
                <a:latin typeface="Caladea" panose="02000506000000020000"/>
                <a:cs typeface="Caladea" panose="02000506000000020000"/>
              </a:rPr>
              <a:t>h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us  </a:t>
            </a:r>
            <a:r>
              <a:rPr sz="1800" spc="-35" dirty="0">
                <a:latin typeface="Caladea" panose="02000506000000020000"/>
                <a:cs typeface="Caladea" panose="02000506000000020000"/>
              </a:rPr>
              <a:t>e</a:t>
            </a:r>
            <a:r>
              <a:rPr sz="1800" dirty="0">
                <a:latin typeface="Caladea" panose="02000506000000020000"/>
                <a:cs typeface="Caladea" panose="02000506000000020000"/>
              </a:rPr>
              <a:t>x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plor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i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n</a:t>
            </a:r>
            <a:r>
              <a:rPr sz="1800" dirty="0">
                <a:latin typeface="Caladea" panose="02000506000000020000"/>
                <a:cs typeface="Caladea" panose="02000506000000020000"/>
              </a:rPr>
              <a:t>g</a:t>
            </a:r>
            <a:r>
              <a:rPr sz="1800" dirty="0">
                <a:latin typeface="Caladea" panose="02000506000000020000"/>
                <a:cs typeface="Caladea" panose="02000506000000020000"/>
              </a:rPr>
              <a:t>	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</a:t>
            </a:r>
            <a:r>
              <a:rPr sz="1800" dirty="0">
                <a:latin typeface="Caladea" panose="02000506000000020000"/>
                <a:cs typeface="Caladea" panose="02000506000000020000"/>
              </a:rPr>
              <a:t>h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e</a:t>
            </a:r>
            <a:r>
              <a:rPr sz="1800" dirty="0">
                <a:latin typeface="Caladea" panose="02000506000000020000"/>
                <a:cs typeface="Caladea" panose="02000506000000020000"/>
              </a:rPr>
              <a:t>	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nei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g</a:t>
            </a:r>
            <a:r>
              <a:rPr sz="1800" dirty="0">
                <a:latin typeface="Caladea" panose="02000506000000020000"/>
                <a:cs typeface="Caladea" panose="02000506000000020000"/>
              </a:rPr>
              <a:t>h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b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or</a:t>
            </a:r>
            <a:r>
              <a:rPr sz="1800" dirty="0">
                <a:latin typeface="Caladea" panose="02000506000000020000"/>
                <a:cs typeface="Caladea" panose="02000506000000020000"/>
              </a:rPr>
              <a:t>	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no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d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es</a:t>
            </a:r>
            <a:r>
              <a:rPr sz="1800" dirty="0">
                <a:latin typeface="Caladea" panose="02000506000000020000"/>
                <a:cs typeface="Caladea" panose="02000506000000020000"/>
              </a:rPr>
              <a:t>	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(nodes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136" y="3208146"/>
            <a:ext cx="4219575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adea" panose="02000506000000020000"/>
                <a:cs typeface="Caladea" panose="02000506000000020000"/>
              </a:rPr>
              <a:t>which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are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directly connected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to source  node). </a:t>
            </a:r>
            <a:r>
              <a:rPr sz="1800" spc="-50" dirty="0">
                <a:latin typeface="Caladea" panose="02000506000000020000"/>
                <a:cs typeface="Caladea" panose="02000506000000020000"/>
              </a:rPr>
              <a:t>You</a:t>
            </a:r>
            <a:r>
              <a:rPr sz="1800" spc="29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dirty="0">
                <a:latin typeface="Caladea" panose="02000506000000020000"/>
                <a:cs typeface="Caladea" panose="02000506000000020000"/>
              </a:rPr>
              <a:t>must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then </a:t>
            </a:r>
            <a:r>
              <a:rPr sz="1800" spc="-20" dirty="0">
                <a:latin typeface="Caladea" panose="02000506000000020000"/>
                <a:cs typeface="Caladea" panose="02000506000000020000"/>
              </a:rPr>
              <a:t>move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towards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 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next-level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neighbor</a:t>
            </a:r>
            <a:r>
              <a:rPr sz="1800" spc="-4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nodes.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aladea" panose="02000506000000020000"/>
              <a:cs typeface="Caladea" panose="02000506000000020000"/>
            </a:endParaRPr>
          </a:p>
          <a:p>
            <a:pPr marL="12700" marR="6350" indent="5715" algn="just">
              <a:lnSpc>
                <a:spcPct val="100000"/>
              </a:lnSpc>
            </a:pPr>
            <a:r>
              <a:rPr sz="1800" spc="-10" dirty="0">
                <a:latin typeface="Caladea" panose="02000506000000020000"/>
                <a:cs typeface="Caladea" panose="02000506000000020000"/>
              </a:rPr>
              <a:t>As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 name </a:t>
            </a:r>
            <a:r>
              <a:rPr sz="1800" dirty="0">
                <a:latin typeface="Caladea" panose="02000506000000020000"/>
                <a:cs typeface="Caladea" panose="02000506000000020000"/>
              </a:rPr>
              <a:t>BFS 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suggests,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you are 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required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to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traverse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graph breadth- 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wise.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aladea" panose="02000506000000020000"/>
              <a:cs typeface="Caladea" panose="02000506000000020000"/>
            </a:endParaRPr>
          </a:p>
          <a:p>
            <a:pPr marL="12700" marR="5080" indent="5715" algn="just">
              <a:lnSpc>
                <a:spcPct val="100000"/>
              </a:lnSpc>
            </a:pPr>
            <a:r>
              <a:rPr sz="1800" dirty="0">
                <a:latin typeface="Caladea" panose="02000506000000020000"/>
                <a:cs typeface="Caladea" panose="02000506000000020000"/>
              </a:rPr>
              <a:t>It uses a queue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to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remember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to get the 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next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vertex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to start </a:t>
            </a:r>
            <a:r>
              <a:rPr sz="1800" dirty="0">
                <a:latin typeface="Caladea" panose="02000506000000020000"/>
                <a:cs typeface="Caladea" panose="02000506000000020000"/>
              </a:rPr>
              <a:t>a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search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when </a:t>
            </a:r>
            <a:r>
              <a:rPr sz="1800" dirty="0">
                <a:latin typeface="Caladea" panose="02000506000000020000"/>
                <a:cs typeface="Caladea" panose="02000506000000020000"/>
              </a:rPr>
              <a:t>a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dead 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end occurs </a:t>
            </a:r>
            <a:r>
              <a:rPr sz="1800" dirty="0">
                <a:latin typeface="Caladea" panose="02000506000000020000"/>
                <a:cs typeface="Caladea" panose="02000506000000020000"/>
              </a:rPr>
              <a:t>in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any</a:t>
            </a:r>
            <a:r>
              <a:rPr sz="1800" spc="-3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iteration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2923" y="1265682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35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12" name="object 12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617846" y="1554860"/>
            <a:ext cx="4298315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adea" panose="02000506000000020000"/>
                <a:cs typeface="Caladea" panose="02000506000000020000"/>
              </a:rPr>
              <a:t>DFS: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 marL="12700" marR="6985" indent="5715" algn="just">
              <a:lnSpc>
                <a:spcPct val="100000"/>
              </a:lnSpc>
            </a:pPr>
            <a:r>
              <a:rPr sz="1800" spc="-5" dirty="0">
                <a:latin typeface="Caladea" panose="02000506000000020000"/>
                <a:cs typeface="Caladea" panose="02000506000000020000"/>
              </a:rPr>
              <a:t>The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DFS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is </a:t>
            </a:r>
            <a:r>
              <a:rPr sz="1800" dirty="0">
                <a:latin typeface="Caladea" panose="02000506000000020000"/>
                <a:cs typeface="Caladea" panose="02000506000000020000"/>
              </a:rPr>
              <a:t>a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recursive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algorithm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uses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  idea of backtracking. </a:t>
            </a:r>
            <a:r>
              <a:rPr sz="1800" dirty="0">
                <a:latin typeface="Caladea" panose="02000506000000020000"/>
                <a:cs typeface="Caladea" panose="02000506000000020000"/>
              </a:rPr>
              <a:t>It </a:t>
            </a:r>
            <a:r>
              <a:rPr sz="1800" spc="-20" dirty="0">
                <a:latin typeface="Caladea" panose="02000506000000020000"/>
                <a:cs typeface="Caladea" panose="02000506000000020000"/>
              </a:rPr>
              <a:t>involves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exhaustive  searches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of all the nodes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by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going ahead, if  possible, else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by</a:t>
            </a:r>
            <a:r>
              <a:rPr sz="1800" spc="1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backtracking.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aladea" panose="02000506000000020000"/>
              <a:cs typeface="Caladea" panose="02000506000000020000"/>
            </a:endParaRPr>
          </a:p>
          <a:p>
            <a:pPr marL="12700" marR="5080" indent="5715" algn="just">
              <a:lnSpc>
                <a:spcPct val="100000"/>
              </a:lnSpc>
            </a:pPr>
            <a:r>
              <a:rPr sz="1800" spc="-10" dirty="0">
                <a:latin typeface="Caladea" panose="02000506000000020000"/>
                <a:cs typeface="Caladea" panose="02000506000000020000"/>
              </a:rPr>
              <a:t>Here,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word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backtrack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means that when 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you are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moving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forward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and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there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are no 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more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nodes along the current path,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you  </a:t>
            </a:r>
            <a:r>
              <a:rPr sz="1800" spc="-20" dirty="0">
                <a:latin typeface="Caladea" panose="02000506000000020000"/>
                <a:cs typeface="Caladea" panose="02000506000000020000"/>
              </a:rPr>
              <a:t>move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backwards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on the same path to find  nodes to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traverse.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All the nodes will be  visited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on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 current path </a:t>
            </a:r>
            <a:r>
              <a:rPr sz="1800" dirty="0">
                <a:latin typeface="Caladea" panose="02000506000000020000"/>
                <a:cs typeface="Caladea" panose="02000506000000020000"/>
              </a:rPr>
              <a:t>till 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all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 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unvisited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nodes </a:t>
            </a:r>
            <a:r>
              <a:rPr sz="1800" spc="-20" dirty="0">
                <a:latin typeface="Caladea" panose="02000506000000020000"/>
                <a:cs typeface="Caladea" panose="02000506000000020000"/>
              </a:rPr>
              <a:t>have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been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traversed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after 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which the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next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path will be selected.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aladea" panose="02000506000000020000"/>
              <a:cs typeface="Caladea" panose="02000506000000020000"/>
            </a:endParaRPr>
          </a:p>
          <a:p>
            <a:pPr marL="18415" algn="just">
              <a:lnSpc>
                <a:spcPct val="100000"/>
              </a:lnSpc>
            </a:pPr>
            <a:r>
              <a:rPr sz="1800" spc="-5" dirty="0">
                <a:latin typeface="Caladea" panose="02000506000000020000"/>
                <a:cs typeface="Caladea" panose="02000506000000020000"/>
              </a:rPr>
              <a:t>This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recursive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nature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of </a:t>
            </a:r>
            <a:r>
              <a:rPr sz="1800" dirty="0">
                <a:latin typeface="Caladea" panose="02000506000000020000"/>
                <a:cs typeface="Caladea" panose="02000506000000020000"/>
              </a:rPr>
              <a:t>DFS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can</a:t>
            </a:r>
            <a:r>
              <a:rPr sz="1800" spc="35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be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 marL="12700" algn="just">
              <a:lnSpc>
                <a:spcPct val="100000"/>
              </a:lnSpc>
            </a:pPr>
            <a:r>
              <a:rPr sz="1800" spc="-5" dirty="0">
                <a:latin typeface="Caladea" panose="02000506000000020000"/>
                <a:cs typeface="Caladea" panose="02000506000000020000"/>
              </a:rPr>
              <a:t>implemented using</a:t>
            </a:r>
            <a:r>
              <a:rPr sz="1800" spc="-3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stacks.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0550" y="1279525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8553450" y="0"/>
                </a:moveTo>
                <a:lnTo>
                  <a:pt x="0" y="0"/>
                </a:lnTo>
                <a:lnTo>
                  <a:pt x="0" y="228600"/>
                </a:lnTo>
                <a:lnTo>
                  <a:pt x="8553450" y="228600"/>
                </a:lnTo>
                <a:lnTo>
                  <a:pt x="8553450" y="0"/>
                </a:lnTo>
                <a:close/>
              </a:path>
            </a:pathLst>
          </a:custGeom>
          <a:solidFill>
            <a:srgbClr val="93B6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939" y="445973"/>
            <a:ext cx="7823834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0" dirty="0">
                <a:solidFill>
                  <a:srgbClr val="000000"/>
                </a:solidFill>
              </a:rPr>
              <a:t>Directed </a:t>
            </a:r>
            <a:r>
              <a:rPr sz="4300" spc="-5" dirty="0">
                <a:solidFill>
                  <a:srgbClr val="000000"/>
                </a:solidFill>
              </a:rPr>
              <a:t>and </a:t>
            </a:r>
            <a:r>
              <a:rPr sz="4300" spc="-15" dirty="0">
                <a:solidFill>
                  <a:srgbClr val="000000"/>
                </a:solidFill>
              </a:rPr>
              <a:t>Undirected</a:t>
            </a:r>
            <a:r>
              <a:rPr sz="4300" spc="10" dirty="0">
                <a:solidFill>
                  <a:srgbClr val="000000"/>
                </a:solidFill>
              </a:rPr>
              <a:t> </a:t>
            </a:r>
            <a:r>
              <a:rPr sz="4300" spc="-25" dirty="0">
                <a:solidFill>
                  <a:srgbClr val="000000"/>
                </a:solidFill>
              </a:rPr>
              <a:t>Graph</a:t>
            </a:r>
            <a:endParaRPr sz="4300"/>
          </a:p>
        </p:txBody>
      </p:sp>
      <p:sp>
        <p:nvSpPr>
          <p:cNvPr id="4" name="object 4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7730" y="1540878"/>
            <a:ext cx="3895090" cy="310515"/>
          </a:xfrm>
          <a:prstGeom prst="rect">
            <a:avLst/>
          </a:prstGeom>
          <a:solidFill>
            <a:srgbClr val="DD8046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lang="en-US" sz="1800" i="1" spc="-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Und</a:t>
            </a:r>
            <a:r>
              <a:rPr sz="1800" i="1" spc="-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irected</a:t>
            </a:r>
            <a:r>
              <a:rPr sz="1800" i="1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i="1" spc="-1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Graph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038" y="1914880"/>
            <a:ext cx="378015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2000" spc="-5" dirty="0">
                <a:latin typeface="Caladea" panose="02000506000000020000"/>
                <a:cs typeface="Caladea" panose="02000506000000020000"/>
              </a:rPr>
              <a:t>When </a:t>
            </a:r>
            <a:r>
              <a:rPr sz="2000" dirty="0">
                <a:latin typeface="Caladea" panose="02000506000000020000"/>
                <a:cs typeface="Caladea" panose="02000506000000020000"/>
              </a:rPr>
              <a:t>the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edges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in </a:t>
            </a:r>
            <a:r>
              <a:rPr sz="2000" dirty="0">
                <a:latin typeface="Caladea" panose="02000506000000020000"/>
                <a:cs typeface="Caladea" panose="02000506000000020000"/>
              </a:rPr>
              <a:t>a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graph </a:t>
            </a:r>
            <a:r>
              <a:rPr sz="2000" spc="-20" dirty="0">
                <a:latin typeface="Caladea" panose="02000506000000020000"/>
                <a:cs typeface="Caladea" panose="02000506000000020000"/>
              </a:rPr>
              <a:t>have </a:t>
            </a:r>
            <a:r>
              <a:rPr sz="2000" spc="-15" dirty="0">
                <a:latin typeface="Caladea" panose="02000506000000020000"/>
                <a:cs typeface="Caladea" panose="02000506000000020000"/>
              </a:rPr>
              <a:t>no 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direction, the graph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is called  undirected</a:t>
            </a:r>
            <a:endParaRPr sz="20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74109" y="1540878"/>
            <a:ext cx="4741545" cy="313690"/>
          </a:xfrm>
          <a:prstGeom prst="rect">
            <a:avLst/>
          </a:prstGeom>
          <a:solidFill>
            <a:srgbClr val="DD8046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lang="en-US" sz="1800" i="1" spc="-1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800" i="1" spc="-1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irected</a:t>
            </a:r>
            <a:r>
              <a:rPr sz="1800" i="1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i="1" spc="-1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Graph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10939" y="1948662"/>
            <a:ext cx="47028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2000" spc="-5" dirty="0">
                <a:latin typeface="Caladea" panose="02000506000000020000"/>
                <a:cs typeface="Caladea" panose="02000506000000020000"/>
              </a:rPr>
              <a:t>When the </a:t>
            </a:r>
            <a:r>
              <a:rPr sz="2000" dirty="0">
                <a:latin typeface="Caladea" panose="02000506000000020000"/>
                <a:cs typeface="Caladea" panose="02000506000000020000"/>
              </a:rPr>
              <a:t>edges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in </a:t>
            </a:r>
            <a:r>
              <a:rPr sz="2000" dirty="0">
                <a:latin typeface="Caladea" panose="02000506000000020000"/>
                <a:cs typeface="Caladea" panose="02000506000000020000"/>
              </a:rPr>
              <a:t>a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graph </a:t>
            </a:r>
            <a:r>
              <a:rPr sz="2000" spc="-25" dirty="0">
                <a:latin typeface="Caladea" panose="02000506000000020000"/>
                <a:cs typeface="Caladea" panose="02000506000000020000"/>
              </a:rPr>
              <a:t>have </a:t>
            </a:r>
            <a:r>
              <a:rPr sz="2000" dirty="0">
                <a:latin typeface="Caladea" panose="02000506000000020000"/>
                <a:cs typeface="Caladea" panose="02000506000000020000"/>
              </a:rPr>
              <a:t>a 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direction, </a:t>
            </a:r>
            <a:r>
              <a:rPr sz="2000" dirty="0">
                <a:latin typeface="Caladea" panose="02000506000000020000"/>
                <a:cs typeface="Caladea" panose="02000506000000020000"/>
              </a:rPr>
              <a:t>the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graph is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called </a:t>
            </a:r>
            <a:r>
              <a:rPr sz="2000" spc="-10" dirty="0">
                <a:latin typeface="Caladea" panose="02000506000000020000"/>
                <a:cs typeface="Caladea" panose="02000506000000020000"/>
              </a:rPr>
              <a:t>directed </a:t>
            </a:r>
            <a:r>
              <a:rPr sz="2000" spc="-5" dirty="0">
                <a:latin typeface="Caladea" panose="02000506000000020000"/>
                <a:cs typeface="Caladea" panose="02000506000000020000"/>
              </a:rPr>
              <a:t>(or  digraph)</a:t>
            </a:r>
            <a:endParaRPr sz="20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DD8046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z="1200" b="1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5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3375" y="3324225"/>
            <a:ext cx="3619500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29100" y="3209925"/>
            <a:ext cx="3838575" cy="3114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45973"/>
            <a:ext cx="412051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45" dirty="0">
                <a:solidFill>
                  <a:srgbClr val="000000"/>
                </a:solidFill>
              </a:rPr>
              <a:t>Trees </a:t>
            </a:r>
            <a:r>
              <a:rPr sz="4300" spc="-25" dirty="0">
                <a:solidFill>
                  <a:srgbClr val="000000"/>
                </a:solidFill>
              </a:rPr>
              <a:t>vs.</a:t>
            </a:r>
            <a:r>
              <a:rPr sz="4300" spc="-10" dirty="0">
                <a:solidFill>
                  <a:srgbClr val="000000"/>
                </a:solidFill>
              </a:rPr>
              <a:t> </a:t>
            </a:r>
            <a:r>
              <a:rPr sz="4300" spc="-20" dirty="0">
                <a:solidFill>
                  <a:srgbClr val="000000"/>
                </a:solidFill>
              </a:rPr>
              <a:t>Graphs</a:t>
            </a:r>
            <a:endParaRPr sz="4300"/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544572" y="1577086"/>
            <a:ext cx="3978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latin typeface="Caladea" panose="02000506000000020000"/>
                <a:cs typeface="Caladea" panose="02000506000000020000"/>
              </a:rPr>
              <a:t>Trees </a:t>
            </a:r>
            <a:r>
              <a:rPr sz="2000" b="1" spc="-10" dirty="0">
                <a:latin typeface="Caladea" panose="02000506000000020000"/>
                <a:cs typeface="Caladea" panose="02000506000000020000"/>
              </a:rPr>
              <a:t>are </a:t>
            </a:r>
            <a:r>
              <a:rPr sz="2000" b="1" dirty="0">
                <a:latin typeface="Caladea" panose="02000506000000020000"/>
                <a:cs typeface="Caladea" panose="02000506000000020000"/>
              </a:rPr>
              <a:t>special cases </a:t>
            </a:r>
            <a:r>
              <a:rPr sz="2000" b="1" spc="-5" dirty="0">
                <a:latin typeface="Caladea" panose="02000506000000020000"/>
                <a:cs typeface="Caladea" panose="02000506000000020000"/>
              </a:rPr>
              <a:t>of</a:t>
            </a:r>
            <a:r>
              <a:rPr sz="2000" b="1" spc="-110" dirty="0">
                <a:latin typeface="Caladea" panose="02000506000000020000"/>
                <a:cs typeface="Caladea" panose="02000506000000020000"/>
              </a:rPr>
              <a:t> </a:t>
            </a:r>
            <a:r>
              <a:rPr sz="2000" b="1" spc="-5" dirty="0">
                <a:latin typeface="Caladea" panose="02000506000000020000"/>
                <a:cs typeface="Caladea" panose="02000506000000020000"/>
              </a:rPr>
              <a:t>graphs!!</a:t>
            </a:r>
            <a:endParaRPr sz="20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547" y="1265682"/>
            <a:ext cx="106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6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62125" y="2409825"/>
            <a:ext cx="5829300" cy="3467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45973"/>
            <a:ext cx="487807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0" dirty="0">
                <a:solidFill>
                  <a:srgbClr val="000000"/>
                </a:solidFill>
              </a:rPr>
              <a:t>Graph</a:t>
            </a:r>
            <a:r>
              <a:rPr sz="4300" spc="-85" dirty="0">
                <a:solidFill>
                  <a:srgbClr val="000000"/>
                </a:solidFill>
              </a:rPr>
              <a:t> </a:t>
            </a:r>
            <a:r>
              <a:rPr sz="4300" spc="-35" dirty="0">
                <a:solidFill>
                  <a:srgbClr val="000000"/>
                </a:solidFill>
              </a:rPr>
              <a:t>Terminology</a:t>
            </a:r>
            <a:endParaRPr sz="4300"/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54939" y="1600961"/>
            <a:ext cx="7482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835" indent="-318770">
              <a:lnSpc>
                <a:spcPct val="100000"/>
              </a:lnSpc>
              <a:spcBef>
                <a:spcPts val="100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0835" algn="l"/>
                <a:tab pos="331470" algn="l"/>
              </a:tabLst>
            </a:pPr>
            <a:r>
              <a:rPr sz="1800" b="1" spc="-10" dirty="0">
                <a:latin typeface="Caladea" panose="02000506000000020000"/>
                <a:cs typeface="Caladea" panose="02000506000000020000"/>
              </a:rPr>
              <a:t>Adjacent </a:t>
            </a:r>
            <a:r>
              <a:rPr sz="1800" b="1" dirty="0">
                <a:latin typeface="Caladea" panose="02000506000000020000"/>
                <a:cs typeface="Caladea" panose="02000506000000020000"/>
              </a:rPr>
              <a:t>nodes: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two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nodes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are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adjacent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if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they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are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connected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by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an</a:t>
            </a:r>
            <a:r>
              <a:rPr sz="1800" spc="114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edge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939" y="2533903"/>
            <a:ext cx="8759190" cy="10134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30835" indent="-318770">
              <a:lnSpc>
                <a:spcPct val="100000"/>
              </a:lnSpc>
              <a:spcBef>
                <a:spcPts val="530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0835" algn="l"/>
                <a:tab pos="331470" algn="l"/>
              </a:tabLst>
            </a:pPr>
            <a:r>
              <a:rPr sz="1800" b="1" spc="-15" dirty="0">
                <a:latin typeface="Caladea" panose="02000506000000020000"/>
                <a:cs typeface="Caladea" panose="02000506000000020000"/>
              </a:rPr>
              <a:t>Path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: </a:t>
            </a:r>
            <a:r>
              <a:rPr sz="1800" dirty="0">
                <a:latin typeface="Caladea" panose="02000506000000020000"/>
                <a:cs typeface="Caladea" panose="02000506000000020000"/>
              </a:rPr>
              <a:t>a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sequence of vertices that connect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two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nodes </a:t>
            </a:r>
            <a:r>
              <a:rPr sz="1800" dirty="0">
                <a:latin typeface="Caladea" panose="02000506000000020000"/>
                <a:cs typeface="Caladea" panose="02000506000000020000"/>
              </a:rPr>
              <a:t>in a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graph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 marL="330835" marR="5080" indent="-318770">
              <a:lnSpc>
                <a:spcPct val="120000"/>
              </a:lnSpc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0835" algn="l"/>
                <a:tab pos="331470" algn="l"/>
              </a:tabLst>
            </a:pPr>
            <a:r>
              <a:rPr sz="1800" b="1" spc="-10" dirty="0">
                <a:latin typeface="Caladea" panose="02000506000000020000"/>
                <a:cs typeface="Caladea" panose="02000506000000020000"/>
              </a:rPr>
              <a:t>Complete graph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: </a:t>
            </a:r>
            <a:r>
              <a:rPr sz="1800" dirty="0">
                <a:latin typeface="Caladea" panose="02000506000000020000"/>
                <a:cs typeface="Caladea" panose="02000506000000020000"/>
              </a:rPr>
              <a:t>a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graph </a:t>
            </a:r>
            <a:r>
              <a:rPr sz="1800" dirty="0">
                <a:latin typeface="Caladea" panose="02000506000000020000"/>
                <a:cs typeface="Caladea" panose="02000506000000020000"/>
              </a:rPr>
              <a:t>in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which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every vertex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is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directly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connected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to every </a:t>
            </a:r>
            <a:r>
              <a:rPr sz="1800" dirty="0">
                <a:latin typeface="Caladea" panose="02000506000000020000"/>
                <a:cs typeface="Caladea" panose="02000506000000020000"/>
              </a:rPr>
              <a:t>other 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vertex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2720" y="2000250"/>
            <a:ext cx="1941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adea" panose="02000506000000020000"/>
                <a:cs typeface="Caladea" panose="02000506000000020000"/>
              </a:rPr>
              <a:t>5 is adjacent to</a:t>
            </a:r>
            <a:r>
              <a:rPr sz="1800" spc="-3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7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adea" panose="02000506000000020000"/>
                <a:cs typeface="Caladea" panose="02000506000000020000"/>
              </a:rPr>
              <a:t>7 is adjacent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from</a:t>
            </a:r>
            <a:r>
              <a:rPr sz="1800" spc="-3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5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88491" y="3364433"/>
            <a:ext cx="2705100" cy="259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46090" y="3310458"/>
            <a:ext cx="2828924" cy="266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54708" y="6014529"/>
            <a:ext cx="3328670" cy="431165"/>
          </a:xfrm>
          <a:prstGeom prst="rect">
            <a:avLst/>
          </a:prstGeom>
          <a:solidFill>
            <a:srgbClr val="DD8046"/>
          </a:solidFill>
        </p:spPr>
        <p:txBody>
          <a:bodyPr vert="horz" wrap="square" lIns="0" tIns="40005" rIns="0" bIns="0" rtlCol="0">
            <a:spAutoFit/>
          </a:bodyPr>
          <a:lstStyle/>
          <a:p>
            <a:pPr marL="1062355" marR="264795" indent="-791210">
              <a:lnSpc>
                <a:spcPct val="100000"/>
              </a:lnSpc>
              <a:spcBef>
                <a:spcPts val="315"/>
              </a:spcBef>
            </a:pPr>
            <a:r>
              <a:rPr sz="1100" i="1" spc="-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What </a:t>
            </a:r>
            <a:r>
              <a:rPr sz="1100" i="1" spc="-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is </a:t>
            </a:r>
            <a:r>
              <a:rPr sz="1100" i="1" spc="-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100" i="1" spc="-1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number </a:t>
            </a:r>
            <a:r>
              <a:rPr sz="1100" i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100" i="1" spc="-10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edges </a:t>
            </a:r>
            <a:r>
              <a:rPr sz="1100" i="1" spc="-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 </a:t>
            </a:r>
            <a:r>
              <a:rPr sz="1100" i="1" spc="-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1100" i="1" spc="-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complete </a:t>
            </a:r>
            <a:r>
              <a:rPr sz="1100" i="1" spc="-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directed  </a:t>
            </a:r>
            <a:r>
              <a:rPr sz="1100" i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graph </a:t>
            </a:r>
            <a:r>
              <a:rPr sz="1100" i="1" spc="-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with </a:t>
            </a:r>
            <a:r>
              <a:rPr sz="1100" i="1" spc="-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i="1" spc="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i="1" spc="-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vertices?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06110" y="6019800"/>
            <a:ext cx="3328670" cy="431165"/>
          </a:xfrm>
          <a:prstGeom prst="rect">
            <a:avLst/>
          </a:prstGeom>
          <a:solidFill>
            <a:srgbClr val="DD8046"/>
          </a:solidFill>
        </p:spPr>
        <p:txBody>
          <a:bodyPr vert="horz" wrap="square" lIns="0" tIns="39370" rIns="0" bIns="0" rtlCol="0">
            <a:spAutoFit/>
          </a:bodyPr>
          <a:lstStyle/>
          <a:p>
            <a:pPr marL="1062990" marR="203200" indent="-852805">
              <a:lnSpc>
                <a:spcPct val="100000"/>
              </a:lnSpc>
              <a:spcBef>
                <a:spcPts val="310"/>
              </a:spcBef>
            </a:pPr>
            <a:r>
              <a:rPr sz="1100" i="1" spc="-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What </a:t>
            </a:r>
            <a:r>
              <a:rPr sz="1100" i="1" spc="-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is </a:t>
            </a:r>
            <a:r>
              <a:rPr sz="1100" i="1" spc="-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100" i="1" spc="-1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number </a:t>
            </a:r>
            <a:r>
              <a:rPr sz="1100" i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100" i="1" spc="-10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edges </a:t>
            </a:r>
            <a:r>
              <a:rPr sz="1100" i="1" spc="-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 </a:t>
            </a:r>
            <a:r>
              <a:rPr sz="1100" i="1" spc="-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1100" i="1" spc="-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complete </a:t>
            </a:r>
            <a:r>
              <a:rPr sz="1100" i="1" spc="-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undirected  </a:t>
            </a:r>
            <a:r>
              <a:rPr sz="1100" i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graph </a:t>
            </a:r>
            <a:r>
              <a:rPr sz="1100" i="1" spc="-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with </a:t>
            </a:r>
            <a:r>
              <a:rPr sz="1100" i="1" spc="-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i="1" spc="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i="1" spc="-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vertices?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2547" y="1265682"/>
            <a:ext cx="106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7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52800" y="2057400"/>
            <a:ext cx="1752600" cy="457200"/>
          </a:xfrm>
          <a:custGeom>
            <a:avLst/>
            <a:gdLst/>
            <a:ahLst/>
            <a:cxnLst/>
            <a:rect l="l" t="t" r="r" b="b"/>
            <a:pathLst>
              <a:path w="17526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  <a:path w="1752600" h="457200">
                <a:moveTo>
                  <a:pt x="1295400" y="228600"/>
                </a:moveTo>
                <a:lnTo>
                  <a:pt x="1300044" y="182533"/>
                </a:lnTo>
                <a:lnTo>
                  <a:pt x="1313366" y="139624"/>
                </a:lnTo>
                <a:lnTo>
                  <a:pt x="1334445" y="100793"/>
                </a:lnTo>
                <a:lnTo>
                  <a:pt x="1362360" y="66960"/>
                </a:lnTo>
                <a:lnTo>
                  <a:pt x="1396193" y="39045"/>
                </a:lnTo>
                <a:lnTo>
                  <a:pt x="1435024" y="17966"/>
                </a:lnTo>
                <a:lnTo>
                  <a:pt x="1477933" y="4644"/>
                </a:lnTo>
                <a:lnTo>
                  <a:pt x="1524000" y="0"/>
                </a:lnTo>
                <a:lnTo>
                  <a:pt x="1570066" y="4644"/>
                </a:lnTo>
                <a:lnTo>
                  <a:pt x="1612975" y="17966"/>
                </a:lnTo>
                <a:lnTo>
                  <a:pt x="1651806" y="39045"/>
                </a:lnTo>
                <a:lnTo>
                  <a:pt x="1685639" y="66960"/>
                </a:lnTo>
                <a:lnTo>
                  <a:pt x="1713554" y="100793"/>
                </a:lnTo>
                <a:lnTo>
                  <a:pt x="1734633" y="139624"/>
                </a:lnTo>
                <a:lnTo>
                  <a:pt x="1747955" y="182533"/>
                </a:lnTo>
                <a:lnTo>
                  <a:pt x="1752600" y="228600"/>
                </a:lnTo>
                <a:lnTo>
                  <a:pt x="1747955" y="274666"/>
                </a:lnTo>
                <a:lnTo>
                  <a:pt x="1734633" y="317575"/>
                </a:lnTo>
                <a:lnTo>
                  <a:pt x="1713554" y="356406"/>
                </a:lnTo>
                <a:lnTo>
                  <a:pt x="1685639" y="390239"/>
                </a:lnTo>
                <a:lnTo>
                  <a:pt x="1651806" y="418154"/>
                </a:lnTo>
                <a:lnTo>
                  <a:pt x="1612975" y="439233"/>
                </a:lnTo>
                <a:lnTo>
                  <a:pt x="1570066" y="452555"/>
                </a:lnTo>
                <a:lnTo>
                  <a:pt x="1524000" y="457200"/>
                </a:lnTo>
                <a:lnTo>
                  <a:pt x="1477933" y="452555"/>
                </a:lnTo>
                <a:lnTo>
                  <a:pt x="1435024" y="439233"/>
                </a:lnTo>
                <a:lnTo>
                  <a:pt x="1396193" y="418154"/>
                </a:lnTo>
                <a:lnTo>
                  <a:pt x="1362360" y="390239"/>
                </a:lnTo>
                <a:lnTo>
                  <a:pt x="1334445" y="356406"/>
                </a:lnTo>
                <a:lnTo>
                  <a:pt x="1313366" y="317575"/>
                </a:lnTo>
                <a:lnTo>
                  <a:pt x="1300044" y="274666"/>
                </a:lnTo>
                <a:lnTo>
                  <a:pt x="1295400" y="228600"/>
                </a:lnTo>
                <a:close/>
              </a:path>
            </a:pathLst>
          </a:custGeom>
          <a:ln w="19050">
            <a:solidFill>
              <a:srgbClr val="6B85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505580" y="2124278"/>
            <a:ext cx="1447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07465" algn="l"/>
              </a:tabLst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5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	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7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10000" y="2235707"/>
            <a:ext cx="838200" cy="103505"/>
          </a:xfrm>
          <a:custGeom>
            <a:avLst/>
            <a:gdLst/>
            <a:ahLst/>
            <a:cxnLst/>
            <a:rect l="l" t="t" r="r" b="b"/>
            <a:pathLst>
              <a:path w="838200" h="103505">
                <a:moveTo>
                  <a:pt x="749680" y="0"/>
                </a:moveTo>
                <a:lnTo>
                  <a:pt x="745744" y="1015"/>
                </a:lnTo>
                <a:lnTo>
                  <a:pt x="744092" y="4063"/>
                </a:lnTo>
                <a:lnTo>
                  <a:pt x="742314" y="7112"/>
                </a:lnTo>
                <a:lnTo>
                  <a:pt x="743330" y="10921"/>
                </a:lnTo>
                <a:lnTo>
                  <a:pt x="746251" y="12700"/>
                </a:lnTo>
                <a:lnTo>
                  <a:pt x="802188" y="45422"/>
                </a:lnTo>
                <a:lnTo>
                  <a:pt x="825626" y="45465"/>
                </a:lnTo>
                <a:lnTo>
                  <a:pt x="825626" y="58165"/>
                </a:lnTo>
                <a:lnTo>
                  <a:pt x="802116" y="58165"/>
                </a:lnTo>
                <a:lnTo>
                  <a:pt x="743076" y="92455"/>
                </a:lnTo>
                <a:lnTo>
                  <a:pt x="742061" y="96265"/>
                </a:lnTo>
                <a:lnTo>
                  <a:pt x="745616" y="102362"/>
                </a:lnTo>
                <a:lnTo>
                  <a:pt x="749553" y="103377"/>
                </a:lnTo>
                <a:lnTo>
                  <a:pt x="752475" y="101600"/>
                </a:lnTo>
                <a:lnTo>
                  <a:pt x="827265" y="58165"/>
                </a:lnTo>
                <a:lnTo>
                  <a:pt x="825626" y="58165"/>
                </a:lnTo>
                <a:lnTo>
                  <a:pt x="827340" y="58122"/>
                </a:lnTo>
                <a:lnTo>
                  <a:pt x="838200" y="51815"/>
                </a:lnTo>
                <a:lnTo>
                  <a:pt x="749680" y="0"/>
                </a:lnTo>
                <a:close/>
              </a:path>
              <a:path w="838200" h="103505">
                <a:moveTo>
                  <a:pt x="813083" y="51796"/>
                </a:moveTo>
                <a:lnTo>
                  <a:pt x="802190" y="58122"/>
                </a:lnTo>
                <a:lnTo>
                  <a:pt x="825626" y="58165"/>
                </a:lnTo>
                <a:lnTo>
                  <a:pt x="825626" y="57276"/>
                </a:lnTo>
                <a:lnTo>
                  <a:pt x="822451" y="57276"/>
                </a:lnTo>
                <a:lnTo>
                  <a:pt x="813083" y="51796"/>
                </a:lnTo>
                <a:close/>
              </a:path>
              <a:path w="838200" h="103505">
                <a:moveTo>
                  <a:pt x="0" y="43941"/>
                </a:moveTo>
                <a:lnTo>
                  <a:pt x="0" y="56641"/>
                </a:lnTo>
                <a:lnTo>
                  <a:pt x="802190" y="58122"/>
                </a:lnTo>
                <a:lnTo>
                  <a:pt x="813083" y="51796"/>
                </a:lnTo>
                <a:lnTo>
                  <a:pt x="802188" y="45422"/>
                </a:lnTo>
                <a:lnTo>
                  <a:pt x="0" y="43941"/>
                </a:lnTo>
                <a:close/>
              </a:path>
              <a:path w="838200" h="103505">
                <a:moveTo>
                  <a:pt x="822451" y="46354"/>
                </a:moveTo>
                <a:lnTo>
                  <a:pt x="813083" y="51796"/>
                </a:lnTo>
                <a:lnTo>
                  <a:pt x="822451" y="57276"/>
                </a:lnTo>
                <a:lnTo>
                  <a:pt x="822451" y="46354"/>
                </a:lnTo>
                <a:close/>
              </a:path>
              <a:path w="838200" h="103505">
                <a:moveTo>
                  <a:pt x="825626" y="46354"/>
                </a:moveTo>
                <a:lnTo>
                  <a:pt x="822451" y="46354"/>
                </a:lnTo>
                <a:lnTo>
                  <a:pt x="822451" y="57276"/>
                </a:lnTo>
                <a:lnTo>
                  <a:pt x="825626" y="57276"/>
                </a:lnTo>
                <a:lnTo>
                  <a:pt x="825626" y="46354"/>
                </a:lnTo>
                <a:close/>
              </a:path>
              <a:path w="838200" h="103505">
                <a:moveTo>
                  <a:pt x="802188" y="45422"/>
                </a:moveTo>
                <a:lnTo>
                  <a:pt x="813083" y="51796"/>
                </a:lnTo>
                <a:lnTo>
                  <a:pt x="822451" y="46354"/>
                </a:lnTo>
                <a:lnTo>
                  <a:pt x="825626" y="46354"/>
                </a:lnTo>
                <a:lnTo>
                  <a:pt x="825626" y="45465"/>
                </a:lnTo>
                <a:lnTo>
                  <a:pt x="802188" y="454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45973"/>
            <a:ext cx="652399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85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Graph </a:t>
            </a:r>
            <a:r>
              <a:rPr sz="4300" spc="-290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Terminology</a:t>
            </a:r>
            <a:r>
              <a:rPr sz="4300" spc="45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4300" spc="-360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cont…</a:t>
            </a:r>
            <a:endParaRPr sz="43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54939" y="1600961"/>
            <a:ext cx="7628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835" indent="-318770">
              <a:lnSpc>
                <a:spcPct val="100000"/>
              </a:lnSpc>
              <a:spcBef>
                <a:spcPts val="100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0835" algn="l"/>
                <a:tab pos="331470" algn="l"/>
              </a:tabLst>
            </a:pPr>
            <a:r>
              <a:rPr sz="1800" b="1" spc="-5" dirty="0">
                <a:latin typeface="Caladea" panose="02000506000000020000"/>
                <a:cs typeface="Caladea" panose="02000506000000020000"/>
              </a:rPr>
              <a:t>Loop: </a:t>
            </a:r>
            <a:r>
              <a:rPr sz="1800" dirty="0">
                <a:latin typeface="Caladea" panose="02000506000000020000"/>
                <a:cs typeface="Caladea" panose="02000506000000020000"/>
              </a:rPr>
              <a:t>In a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graph,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if an edge is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drawn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from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vertex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to </a:t>
            </a:r>
            <a:r>
              <a:rPr sz="1800" dirty="0">
                <a:latin typeface="Caladea" panose="02000506000000020000"/>
                <a:cs typeface="Caladea" panose="02000506000000020000"/>
              </a:rPr>
              <a:t>itself, it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is </a:t>
            </a:r>
            <a:r>
              <a:rPr sz="1800" dirty="0">
                <a:latin typeface="Caladea" panose="02000506000000020000"/>
                <a:cs typeface="Caladea" panose="02000506000000020000"/>
              </a:rPr>
              <a:t>called a</a:t>
            </a:r>
            <a:r>
              <a:rPr sz="1800" spc="10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loop.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939" y="2934970"/>
            <a:ext cx="8760460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835" marR="5080" indent="-318770">
              <a:lnSpc>
                <a:spcPct val="120000"/>
              </a:lnSpc>
              <a:spcBef>
                <a:spcPts val="100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0835" algn="l"/>
                <a:tab pos="331470" algn="l"/>
              </a:tabLst>
            </a:pPr>
            <a:r>
              <a:rPr sz="1800" b="1" spc="-10" dirty="0">
                <a:latin typeface="Caladea" panose="02000506000000020000"/>
                <a:cs typeface="Caladea" panose="02000506000000020000"/>
              </a:rPr>
              <a:t>Degree </a:t>
            </a:r>
            <a:r>
              <a:rPr sz="1800" b="1" spc="-5" dirty="0">
                <a:latin typeface="Caladea" panose="02000506000000020000"/>
                <a:cs typeface="Caladea" panose="02000506000000020000"/>
              </a:rPr>
              <a:t>of </a:t>
            </a:r>
            <a:r>
              <a:rPr sz="1800" b="1" spc="-30" dirty="0">
                <a:latin typeface="Caladea" panose="02000506000000020000"/>
                <a:cs typeface="Caladea" panose="02000506000000020000"/>
              </a:rPr>
              <a:t>Vertex: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The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degree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of </a:t>
            </a:r>
            <a:r>
              <a:rPr sz="1800" dirty="0">
                <a:latin typeface="Caladea" panose="02000506000000020000"/>
                <a:cs typeface="Caladea" panose="02000506000000020000"/>
              </a:rPr>
              <a:t>a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graph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vertex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of </a:t>
            </a:r>
            <a:r>
              <a:rPr sz="1800" dirty="0">
                <a:latin typeface="Caladea" panose="02000506000000020000"/>
                <a:cs typeface="Caladea" panose="02000506000000020000"/>
              </a:rPr>
              <a:t>a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graph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is the number of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graph 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edges which</a:t>
            </a:r>
            <a:r>
              <a:rPr sz="1800" spc="-3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touch.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2547" y="1265682"/>
            <a:ext cx="106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8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6750" y="2133600"/>
            <a:ext cx="638175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67200" y="1828800"/>
            <a:ext cx="3590925" cy="1133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52400" y="3669271"/>
            <a:ext cx="3733800" cy="369570"/>
          </a:xfrm>
          <a:prstGeom prst="rect">
            <a:avLst/>
          </a:prstGeom>
          <a:solidFill>
            <a:srgbClr val="DD8046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800" i="1" spc="-1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Degree </a:t>
            </a:r>
            <a:r>
              <a:rPr sz="1800" i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800" i="1" spc="-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vertex </a:t>
            </a:r>
            <a:r>
              <a:rPr sz="1800" i="1" spc="-11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 </a:t>
            </a:r>
            <a:r>
              <a:rPr sz="1800" i="1" spc="-1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undirected</a:t>
            </a:r>
            <a:r>
              <a:rPr sz="1800" i="1" spc="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i="1" spc="-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graph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45083" y="4257675"/>
            <a:ext cx="1752600" cy="1666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31140" y="5805627"/>
            <a:ext cx="3500120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800" spc="-5" dirty="0">
                <a:latin typeface="Caladea" panose="02000506000000020000"/>
                <a:cs typeface="Caladea" panose="02000506000000020000"/>
              </a:rPr>
              <a:t>deg(a) = 2, deg(b) = </a:t>
            </a:r>
            <a:r>
              <a:rPr sz="1800" dirty="0">
                <a:latin typeface="Caladea" panose="02000506000000020000"/>
                <a:cs typeface="Caladea" panose="02000506000000020000"/>
              </a:rPr>
              <a:t>2,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deg(c) = 2,  deg(d) = 2, and deg(e) =</a:t>
            </a:r>
            <a:r>
              <a:rPr sz="1800" spc="3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0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89400" y="3657587"/>
            <a:ext cx="4826000" cy="369570"/>
          </a:xfrm>
          <a:prstGeom prst="rect">
            <a:avLst/>
          </a:prstGeom>
          <a:solidFill>
            <a:srgbClr val="DD8046"/>
          </a:solidFill>
        </p:spPr>
        <p:txBody>
          <a:bodyPr vert="horz" wrap="square" lIns="0" tIns="342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0"/>
              </a:spcBef>
            </a:pPr>
            <a:r>
              <a:rPr sz="1800" i="1" spc="-1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Degree </a:t>
            </a:r>
            <a:r>
              <a:rPr sz="1800" i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800" i="1" spc="-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vertex </a:t>
            </a:r>
            <a:r>
              <a:rPr sz="1800" i="1" spc="-11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 </a:t>
            </a:r>
            <a:r>
              <a:rPr sz="1800" i="1" spc="-10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directed</a:t>
            </a:r>
            <a:r>
              <a:rPr sz="1800" i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i="1" spc="-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graph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67047" y="3997197"/>
            <a:ext cx="4798060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1200" spc="-5" dirty="0">
                <a:latin typeface="Caladea" panose="02000506000000020000"/>
                <a:cs typeface="Caladea" panose="02000506000000020000"/>
              </a:rPr>
              <a:t>Each </a:t>
            </a:r>
            <a:r>
              <a:rPr sz="1200" spc="-10" dirty="0">
                <a:latin typeface="Caladea" panose="02000506000000020000"/>
                <a:cs typeface="Caladea" panose="02000506000000020000"/>
              </a:rPr>
              <a:t>vertex </a:t>
            </a:r>
            <a:r>
              <a:rPr sz="1200" spc="-5" dirty="0">
                <a:latin typeface="Caladea" panose="02000506000000020000"/>
                <a:cs typeface="Caladea" panose="02000506000000020000"/>
              </a:rPr>
              <a:t>has </a:t>
            </a:r>
            <a:r>
              <a:rPr sz="1200" dirty="0">
                <a:latin typeface="Caladea" panose="02000506000000020000"/>
                <a:cs typeface="Caladea" panose="02000506000000020000"/>
              </a:rPr>
              <a:t>an </a:t>
            </a:r>
            <a:r>
              <a:rPr sz="1200" spc="-5" dirty="0">
                <a:latin typeface="Caladea" panose="02000506000000020000"/>
                <a:cs typeface="Caladea" panose="02000506000000020000"/>
              </a:rPr>
              <a:t>indegree </a:t>
            </a:r>
            <a:r>
              <a:rPr sz="1200" dirty="0">
                <a:latin typeface="Caladea" panose="02000506000000020000"/>
                <a:cs typeface="Caladea" panose="02000506000000020000"/>
              </a:rPr>
              <a:t>and an </a:t>
            </a:r>
            <a:r>
              <a:rPr sz="1200" spc="-5" dirty="0">
                <a:latin typeface="Caladea" panose="02000506000000020000"/>
                <a:cs typeface="Caladea" panose="02000506000000020000"/>
              </a:rPr>
              <a:t>outdegree. </a:t>
            </a:r>
            <a:r>
              <a:rPr sz="1200" spc="-10" dirty="0">
                <a:latin typeface="Caladea" panose="02000506000000020000"/>
                <a:cs typeface="Caladea" panose="02000506000000020000"/>
              </a:rPr>
              <a:t>Indegree </a:t>
            </a:r>
            <a:r>
              <a:rPr sz="1200" spc="-5" dirty="0">
                <a:latin typeface="Caladea" panose="02000506000000020000"/>
                <a:cs typeface="Caladea" panose="02000506000000020000"/>
              </a:rPr>
              <a:t>of </a:t>
            </a:r>
            <a:r>
              <a:rPr sz="1200" spc="-10" dirty="0">
                <a:latin typeface="Caladea" panose="02000506000000020000"/>
                <a:cs typeface="Caladea" panose="02000506000000020000"/>
              </a:rPr>
              <a:t>vertex </a:t>
            </a:r>
            <a:r>
              <a:rPr sz="1200" spc="-5" dirty="0">
                <a:latin typeface="Caladea" panose="02000506000000020000"/>
                <a:cs typeface="Caladea" panose="02000506000000020000"/>
              </a:rPr>
              <a:t>V is the  </a:t>
            </a:r>
            <a:r>
              <a:rPr sz="1200" b="1" spc="-5" dirty="0">
                <a:latin typeface="Caladea" panose="02000506000000020000"/>
                <a:cs typeface="Caladea" panose="02000506000000020000"/>
              </a:rPr>
              <a:t>number </a:t>
            </a:r>
            <a:r>
              <a:rPr sz="1200" b="1" dirty="0">
                <a:latin typeface="Caladea" panose="02000506000000020000"/>
                <a:cs typeface="Caladea" panose="02000506000000020000"/>
              </a:rPr>
              <a:t>of </a:t>
            </a:r>
            <a:r>
              <a:rPr sz="1200" b="1" spc="-5" dirty="0">
                <a:latin typeface="Caladea" panose="02000506000000020000"/>
                <a:cs typeface="Caladea" panose="02000506000000020000"/>
              </a:rPr>
              <a:t>edges which are </a:t>
            </a:r>
            <a:r>
              <a:rPr sz="1200" b="1" spc="-10" dirty="0">
                <a:latin typeface="Caladea" panose="02000506000000020000"/>
                <a:cs typeface="Caladea" panose="02000506000000020000"/>
              </a:rPr>
              <a:t>coming into </a:t>
            </a:r>
            <a:r>
              <a:rPr sz="1200" b="1" spc="-5" dirty="0">
                <a:latin typeface="Caladea" panose="02000506000000020000"/>
                <a:cs typeface="Caladea" panose="02000506000000020000"/>
              </a:rPr>
              <a:t>the </a:t>
            </a:r>
            <a:r>
              <a:rPr sz="1200" b="1" spc="-15" dirty="0">
                <a:latin typeface="Caladea" panose="02000506000000020000"/>
                <a:cs typeface="Caladea" panose="02000506000000020000"/>
              </a:rPr>
              <a:t>vertex </a:t>
            </a:r>
            <a:r>
              <a:rPr sz="1200" spc="-65" dirty="0">
                <a:latin typeface="Caladea" panose="02000506000000020000"/>
                <a:cs typeface="Caladea" panose="02000506000000020000"/>
              </a:rPr>
              <a:t>V. </a:t>
            </a:r>
            <a:r>
              <a:rPr sz="1200" spc="-10" dirty="0">
                <a:latin typeface="Caladea" panose="02000506000000020000"/>
                <a:cs typeface="Caladea" panose="02000506000000020000"/>
              </a:rPr>
              <a:t>Outdegree of  vertex </a:t>
            </a:r>
            <a:r>
              <a:rPr sz="1200" spc="-5" dirty="0">
                <a:latin typeface="Caladea" panose="02000506000000020000"/>
                <a:cs typeface="Caladea" panose="02000506000000020000"/>
              </a:rPr>
              <a:t>V is the </a:t>
            </a:r>
            <a:r>
              <a:rPr sz="1200" b="1" spc="-5" dirty="0">
                <a:latin typeface="Caladea" panose="02000506000000020000"/>
                <a:cs typeface="Caladea" panose="02000506000000020000"/>
              </a:rPr>
              <a:t>number </a:t>
            </a:r>
            <a:r>
              <a:rPr sz="1200" b="1" dirty="0">
                <a:latin typeface="Caladea" panose="02000506000000020000"/>
                <a:cs typeface="Caladea" panose="02000506000000020000"/>
              </a:rPr>
              <a:t>of </a:t>
            </a:r>
            <a:r>
              <a:rPr sz="1200" b="1" spc="-5" dirty="0">
                <a:latin typeface="Caladea" panose="02000506000000020000"/>
                <a:cs typeface="Caladea" panose="02000506000000020000"/>
              </a:rPr>
              <a:t>edges which are going out from the </a:t>
            </a:r>
            <a:r>
              <a:rPr sz="1200" b="1" spc="-15" dirty="0">
                <a:latin typeface="Caladea" panose="02000506000000020000"/>
                <a:cs typeface="Caladea" panose="02000506000000020000"/>
              </a:rPr>
              <a:t>vertex</a:t>
            </a:r>
            <a:r>
              <a:rPr sz="1200" b="1" spc="-25" dirty="0">
                <a:latin typeface="Caladea" panose="02000506000000020000"/>
                <a:cs typeface="Caladea" panose="02000506000000020000"/>
              </a:rPr>
              <a:t> </a:t>
            </a:r>
            <a:r>
              <a:rPr sz="1200" spc="-65" dirty="0">
                <a:latin typeface="Caladea" panose="02000506000000020000"/>
                <a:cs typeface="Caladea" panose="02000506000000020000"/>
              </a:rPr>
              <a:t>V.</a:t>
            </a:r>
            <a:endParaRPr sz="12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62400" y="4648200"/>
            <a:ext cx="2066925" cy="1857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013450" y="4734940"/>
          <a:ext cx="2762250" cy="1659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/>
                <a:gridCol w="990600"/>
                <a:gridCol w="990600"/>
              </a:tblGrid>
              <a:tr h="2743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10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Vertex</a:t>
                      </a:r>
                      <a:endParaRPr sz="12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7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Indegree</a:t>
                      </a:r>
                      <a:endParaRPr sz="12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8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Outdegree</a:t>
                      </a:r>
                      <a:endParaRPr sz="12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B6D2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Arial" panose="020B0604020202020204"/>
                          <a:cs typeface="Arial" panose="020B0604020202020204"/>
                        </a:rPr>
                        <a:t>b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</a:tr>
              <a:tr h="27435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Arial" panose="020B0604020202020204"/>
                          <a:cs typeface="Arial" panose="020B0604020202020204"/>
                        </a:rPr>
                        <a:t>c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Arial" panose="020B0604020202020204"/>
                          <a:cs typeface="Arial" panose="020B0604020202020204"/>
                        </a:rPr>
                        <a:t>d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F7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Arial" panose="020B0604020202020204"/>
                          <a:cs typeface="Arial" panose="020B0604020202020204"/>
                        </a:rPr>
                        <a:t>e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4ED"/>
                    </a:solidFill>
                  </a:tcPr>
                </a:tc>
              </a:tr>
            </a:tbl>
          </a:graphicData>
        </a:graphic>
      </p:graphicFrame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45973"/>
            <a:ext cx="652399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85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Graph </a:t>
            </a:r>
            <a:r>
              <a:rPr sz="4300" spc="-290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Terminology</a:t>
            </a:r>
            <a:r>
              <a:rPr sz="4300" spc="45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4300" spc="-360" dirty="0">
                <a:solidFill>
                  <a:srgbClr val="000000"/>
                </a:solidFill>
                <a:latin typeface="Georgia" panose="02040502050405020303"/>
                <a:cs typeface="Georgia" panose="02040502050405020303"/>
              </a:rPr>
              <a:t>cont…</a:t>
            </a:r>
            <a:endParaRPr sz="43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53400" y="537044"/>
            <a:ext cx="928395" cy="682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3250" y="6499960"/>
            <a:ext cx="8128000" cy="329565"/>
            <a:chOff x="603250" y="6499960"/>
            <a:chExt cx="8128000" cy="329565"/>
          </a:xfrm>
        </p:grpSpPr>
        <p:sp>
          <p:nvSpPr>
            <p:cNvPr id="5" name="object 5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8115300" y="0"/>
                  </a:moveTo>
                  <a:lnTo>
                    <a:pt x="0" y="0"/>
                  </a:lnTo>
                  <a:lnTo>
                    <a:pt x="0" y="316522"/>
                  </a:lnTo>
                  <a:lnTo>
                    <a:pt x="8115300" y="316522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6506310"/>
              <a:ext cx="8115300" cy="316865"/>
            </a:xfrm>
            <a:custGeom>
              <a:avLst/>
              <a:gdLst/>
              <a:ahLst/>
              <a:cxnLst/>
              <a:rect l="l" t="t" r="r" b="b"/>
              <a:pathLst>
                <a:path w="8115300" h="316865">
                  <a:moveTo>
                    <a:pt x="0" y="316522"/>
                  </a:moveTo>
                  <a:lnTo>
                    <a:pt x="8115300" y="316522"/>
                  </a:lnTo>
                  <a:lnTo>
                    <a:pt x="8115300" y="0"/>
                  </a:lnTo>
                  <a:lnTo>
                    <a:pt x="0" y="0"/>
                  </a:lnTo>
                  <a:lnTo>
                    <a:pt x="0" y="31652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54939" y="1600961"/>
            <a:ext cx="7047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835" indent="-318770">
              <a:lnSpc>
                <a:spcPct val="100000"/>
              </a:lnSpc>
              <a:spcBef>
                <a:spcPts val="100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0835" algn="l"/>
                <a:tab pos="331470" algn="l"/>
              </a:tabLst>
            </a:pPr>
            <a:r>
              <a:rPr sz="1800" b="1" spc="-10" dirty="0">
                <a:latin typeface="Caladea" panose="02000506000000020000"/>
                <a:cs typeface="Caladea" panose="02000506000000020000"/>
              </a:rPr>
              <a:t>Pendent </a:t>
            </a:r>
            <a:r>
              <a:rPr sz="1800" b="1" spc="-30" dirty="0">
                <a:latin typeface="Caladea" panose="02000506000000020000"/>
                <a:cs typeface="Caladea" panose="02000506000000020000"/>
              </a:rPr>
              <a:t>Vertex: </a:t>
            </a:r>
            <a:r>
              <a:rPr sz="1800" dirty="0">
                <a:latin typeface="Caladea" panose="02000506000000020000"/>
                <a:cs typeface="Caladea" panose="02000506000000020000"/>
              </a:rPr>
              <a:t>A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vertex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with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degree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one is </a:t>
            </a:r>
            <a:r>
              <a:rPr sz="1800" dirty="0">
                <a:latin typeface="Caladea" panose="02000506000000020000"/>
                <a:cs typeface="Caladea" panose="02000506000000020000"/>
              </a:rPr>
              <a:t>called a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pendent</a:t>
            </a:r>
            <a:r>
              <a:rPr sz="1800" spc="5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vertex.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547" y="1265682"/>
            <a:ext cx="106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9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76701" y="1913508"/>
            <a:ext cx="1990725" cy="714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67150" y="2912491"/>
            <a:ext cx="1323975" cy="314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54939" y="2591815"/>
            <a:ext cx="8777605" cy="1374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835" indent="-318770">
              <a:lnSpc>
                <a:spcPct val="100000"/>
              </a:lnSpc>
              <a:spcBef>
                <a:spcPts val="100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0835" algn="l"/>
                <a:tab pos="331470" algn="l"/>
              </a:tabLst>
            </a:pPr>
            <a:r>
              <a:rPr sz="1800" b="1" spc="-5" dirty="0">
                <a:latin typeface="Caladea" panose="02000506000000020000"/>
                <a:cs typeface="Caladea" panose="02000506000000020000"/>
              </a:rPr>
              <a:t>Isolated </a:t>
            </a:r>
            <a:r>
              <a:rPr sz="1800" b="1" spc="-30" dirty="0">
                <a:latin typeface="Caladea" panose="02000506000000020000"/>
                <a:cs typeface="Caladea" panose="02000506000000020000"/>
              </a:rPr>
              <a:t>Vertex: </a:t>
            </a:r>
            <a:r>
              <a:rPr sz="1800" dirty="0">
                <a:latin typeface="Caladea" panose="02000506000000020000"/>
                <a:cs typeface="Caladea" panose="02000506000000020000"/>
              </a:rPr>
              <a:t>A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vertex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with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degree zero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is </a:t>
            </a:r>
            <a:r>
              <a:rPr sz="1800" dirty="0">
                <a:latin typeface="Caladea" panose="02000506000000020000"/>
                <a:cs typeface="Caladea" panose="02000506000000020000"/>
              </a:rPr>
              <a:t>called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an isolated</a:t>
            </a:r>
            <a:r>
              <a:rPr sz="1800" spc="4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vertex.</a:t>
            </a:r>
            <a:endParaRPr sz="1800">
              <a:latin typeface="Caladea" panose="02000506000000020000"/>
              <a:cs typeface="Caladea" panose="02000506000000020000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C00000"/>
              </a:buClr>
              <a:buFont typeface="Wingdings" panose="05000000000000000000"/>
              <a:buChar char=""/>
            </a:pPr>
            <a:endParaRPr sz="2750">
              <a:latin typeface="Caladea" panose="02000506000000020000"/>
              <a:cs typeface="Caladea" panose="02000506000000020000"/>
            </a:endParaRPr>
          </a:p>
          <a:p>
            <a:pPr marL="347980" marR="5080" indent="-318770">
              <a:lnSpc>
                <a:spcPct val="120000"/>
              </a:lnSpc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47345" algn="l"/>
                <a:tab pos="347980" algn="l"/>
              </a:tabLst>
            </a:pPr>
            <a:r>
              <a:rPr sz="1800" b="1" spc="-20" dirty="0">
                <a:latin typeface="Caladea" panose="02000506000000020000"/>
                <a:cs typeface="Caladea" panose="02000506000000020000"/>
              </a:rPr>
              <a:t>Parallel </a:t>
            </a:r>
            <a:r>
              <a:rPr sz="1800" b="1" spc="-5" dirty="0">
                <a:latin typeface="Caladea" panose="02000506000000020000"/>
                <a:cs typeface="Caladea" panose="02000506000000020000"/>
              </a:rPr>
              <a:t>Edges: </a:t>
            </a:r>
            <a:r>
              <a:rPr sz="1800" dirty="0">
                <a:latin typeface="Caladea" panose="02000506000000020000"/>
                <a:cs typeface="Caladea" panose="02000506000000020000"/>
              </a:rPr>
              <a:t>In a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graph, </a:t>
            </a:r>
            <a:r>
              <a:rPr sz="1800" spc="5" dirty="0">
                <a:latin typeface="Caladea" panose="02000506000000020000"/>
                <a:cs typeface="Caladea" panose="02000506000000020000"/>
              </a:rPr>
              <a:t>if </a:t>
            </a:r>
            <a:r>
              <a:rPr sz="1800" dirty="0">
                <a:latin typeface="Caladea" panose="02000506000000020000"/>
                <a:cs typeface="Caladea" panose="02000506000000020000"/>
              </a:rPr>
              <a:t>a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pair of vertices is connected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by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more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than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one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edge,  then those edges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are </a:t>
            </a:r>
            <a:r>
              <a:rPr sz="1800" dirty="0">
                <a:latin typeface="Caladea" panose="02000506000000020000"/>
                <a:cs typeface="Caladea" panose="02000506000000020000"/>
              </a:rPr>
              <a:t>called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parallel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edges.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05200" y="3990975"/>
            <a:ext cx="1838325" cy="83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88772" y="4751019"/>
            <a:ext cx="71100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835" indent="-318770">
              <a:lnSpc>
                <a:spcPct val="100000"/>
              </a:lnSpc>
              <a:spcBef>
                <a:spcPts val="100"/>
              </a:spcBef>
              <a:buClr>
                <a:srgbClr val="C00000"/>
              </a:buClr>
              <a:buSzPct val="81000"/>
              <a:buFont typeface="Wingdings" panose="05000000000000000000"/>
              <a:buChar char=""/>
              <a:tabLst>
                <a:tab pos="330835" algn="l"/>
                <a:tab pos="331470" algn="l"/>
              </a:tabLst>
            </a:pPr>
            <a:r>
              <a:rPr sz="1800" b="1" spc="-5" dirty="0">
                <a:latin typeface="Caladea" panose="02000506000000020000"/>
                <a:cs typeface="Caladea" panose="02000506000000020000"/>
              </a:rPr>
              <a:t>Multi </a:t>
            </a:r>
            <a:r>
              <a:rPr sz="1800" b="1" spc="-10" dirty="0">
                <a:latin typeface="Caladea" panose="02000506000000020000"/>
                <a:cs typeface="Caladea" panose="02000506000000020000"/>
              </a:rPr>
              <a:t>Graph: </a:t>
            </a:r>
            <a:r>
              <a:rPr sz="1800" dirty="0">
                <a:latin typeface="Caladea" panose="02000506000000020000"/>
                <a:cs typeface="Caladea" panose="02000506000000020000"/>
              </a:rPr>
              <a:t>A </a:t>
            </a:r>
            <a:r>
              <a:rPr sz="1800" spc="-15" dirty="0">
                <a:latin typeface="Caladea" panose="02000506000000020000"/>
                <a:cs typeface="Caladea" panose="02000506000000020000"/>
              </a:rPr>
              <a:t>graph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having parallel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edges </a:t>
            </a:r>
            <a:r>
              <a:rPr sz="1800" dirty="0">
                <a:latin typeface="Caladea" panose="02000506000000020000"/>
                <a:cs typeface="Caladea" panose="02000506000000020000"/>
              </a:rPr>
              <a:t>is </a:t>
            </a:r>
            <a:r>
              <a:rPr sz="1800" spc="-5" dirty="0">
                <a:latin typeface="Caladea" panose="02000506000000020000"/>
                <a:cs typeface="Caladea" panose="02000506000000020000"/>
              </a:rPr>
              <a:t>known as </a:t>
            </a:r>
            <a:r>
              <a:rPr sz="1800" dirty="0">
                <a:latin typeface="Caladea" panose="02000506000000020000"/>
                <a:cs typeface="Caladea" panose="02000506000000020000"/>
              </a:rPr>
              <a:t>a</a:t>
            </a:r>
            <a:r>
              <a:rPr sz="1800" spc="80" dirty="0">
                <a:latin typeface="Caladea" panose="02000506000000020000"/>
                <a:cs typeface="Caladea" panose="02000506000000020000"/>
              </a:rPr>
              <a:t> </a:t>
            </a:r>
            <a:r>
              <a:rPr sz="1800" spc="-10" dirty="0">
                <a:latin typeface="Caladea" panose="02000506000000020000"/>
                <a:cs typeface="Caladea" panose="02000506000000020000"/>
              </a:rPr>
              <a:t>Multigraph.</a:t>
            </a:r>
            <a:endParaRPr sz="1800">
              <a:latin typeface="Caladea" panose="02000506000000020000"/>
              <a:cs typeface="Caladea" panose="0200050600000002000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76726" y="5081015"/>
            <a:ext cx="1524000" cy="13374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pc="-20" dirty="0"/>
              <a:t>School </a:t>
            </a:r>
            <a:r>
              <a:rPr spc="-5" dirty="0"/>
              <a:t>of </a:t>
            </a:r>
            <a:r>
              <a:rPr spc="-50" dirty="0"/>
              <a:t>Computer</a:t>
            </a:r>
            <a:r>
              <a:rPr spc="-409" dirty="0"/>
              <a:t> </a:t>
            </a:r>
            <a:r>
              <a:rPr spc="-30" dirty="0"/>
              <a:t>Engineering</a:t>
            </a:r>
            <a:endParaRPr spc="-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15016</Words>
  <Application>WPS Presentation</Application>
  <PresentationFormat>On-screen Show (4:3)</PresentationFormat>
  <Paragraphs>643</Paragraphs>
  <Slides>41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41</vt:i4>
      </vt:variant>
    </vt:vector>
  </HeadingPairs>
  <TitlesOfParts>
    <vt:vector size="63" baseType="lpstr">
      <vt:lpstr>Arial</vt:lpstr>
      <vt:lpstr>SimSun</vt:lpstr>
      <vt:lpstr>Wingdings</vt:lpstr>
      <vt:lpstr>Caladea</vt:lpstr>
      <vt:lpstr>Times New Roman</vt:lpstr>
      <vt:lpstr>Trebuchet MS</vt:lpstr>
      <vt:lpstr>Arial</vt:lpstr>
      <vt:lpstr>Georgia</vt:lpstr>
      <vt:lpstr>Wingdings</vt:lpstr>
      <vt:lpstr>Calibri</vt:lpstr>
      <vt:lpstr>Microsoft YaHei</vt:lpstr>
      <vt:lpstr>Arial Unicode MS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KALINGA INSTITUTE OF INDUSTRIAL  TECHNOLOGY</vt:lpstr>
      <vt:lpstr>Chapter Contents</vt:lpstr>
      <vt:lpstr>Introduction</vt:lpstr>
      <vt:lpstr>Formal Definition</vt:lpstr>
      <vt:lpstr>Directed and Undirected Graph</vt:lpstr>
      <vt:lpstr>Trees vs. Graphs</vt:lpstr>
      <vt:lpstr>Graph Terminology</vt:lpstr>
      <vt:lpstr>Graph Terminology cont…</vt:lpstr>
      <vt:lpstr>Graph Terminology cont…</vt:lpstr>
      <vt:lpstr>Graph Terminology cont…</vt:lpstr>
      <vt:lpstr>Graph Terminology cont…</vt:lpstr>
      <vt:lpstr>Representing Graphs in Memory</vt:lpstr>
      <vt:lpstr>Graph Terminology cont…</vt:lpstr>
      <vt:lpstr>Class Work</vt:lpstr>
      <vt:lpstr>Linked Representation of Graph</vt:lpstr>
      <vt:lpstr>Linked Representation of Graph</vt:lpstr>
      <vt:lpstr>Class Work</vt:lpstr>
      <vt:lpstr>Adjacency List vs. Adjacency Matrix</vt:lpstr>
      <vt:lpstr>Graph Theory Application</vt:lpstr>
      <vt:lpstr>Graph Operation</vt:lpstr>
      <vt:lpstr>Breadth-First Search</vt:lpstr>
      <vt:lpstr>Breadth-First Search Example</vt:lpstr>
      <vt:lpstr>Breadth-First Search Example cont…</vt:lpstr>
      <vt:lpstr>Breadth-First Search Example cont…</vt:lpstr>
      <vt:lpstr>Breadth-First Search Example cont…</vt:lpstr>
      <vt:lpstr>Depth-First Search</vt:lpstr>
      <vt:lpstr>Depth-First Search Example</vt:lpstr>
      <vt:lpstr>Depth-First Search Example</vt:lpstr>
      <vt:lpstr>Depth-First Search Example</vt:lpstr>
      <vt:lpstr>Class Work</vt:lpstr>
      <vt:lpstr>PowerPoint 演示文稿</vt:lpstr>
      <vt:lpstr>Path Matrix</vt:lpstr>
      <vt:lpstr>Warshall's Algorithm</vt:lpstr>
      <vt:lpstr>Warshall's Algorithm </vt:lpstr>
      <vt:lpstr>Warshall's Algorithm </vt:lpstr>
      <vt:lpstr>Dijskatra's Algorithm (Shortest-Path) </vt:lpstr>
      <vt:lpstr>Dijskatra's Algorithm (Shortest-Path)</vt:lpstr>
      <vt:lpstr>Dijskatra's Algorithm (Shortest-Path)</vt:lpstr>
      <vt:lpstr>Dijskatra's Algorithm (Shortest-Path)</vt:lpstr>
      <vt:lpstr>FAQ</vt:lpstr>
      <vt:lpstr>FAQ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KALINGA INSTITUTE OF INDUSTRIAL  TECHNOLOGY</dc:title>
  <dc:creator>Administrator</dc:creator>
  <cp:lastModifiedBy>nEW u</cp:lastModifiedBy>
  <cp:revision>25</cp:revision>
  <dcterms:created xsi:type="dcterms:W3CDTF">2020-04-05T18:25:00Z</dcterms:created>
  <dcterms:modified xsi:type="dcterms:W3CDTF">2020-04-12T16:49:21Z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2017-09-23T00:00:00Z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2020-04-05T00:00:00Z</vt:filetime>
  </property>
  <property fmtid="{D5CDD505-2E9C-101B-9397-08002B2CF9AE}" pid="5" name="KSOProductBuildVer">
    <vt:lpwstr>1033-11.2.0.9255</vt:lpwstr>
  </property>
</Properties>
</file>